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Lst>
  <p:notesMasterIdLst>
    <p:notesMasterId r:id="rId40"/>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07" d="100"/>
          <a:sy n="107" d="100"/>
        </p:scale>
        <p:origin x="2304" y="4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0EF75BB-2FB8-5F54-9C8D-4588AD6E7352}"/>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smtClean="0">
                <a:latin typeface="Arial" charset="0"/>
                <a:ea typeface="ＭＳ Ｐゴシック" charset="0"/>
                <a:cs typeface="ＭＳ Ｐゴシック" charset="0"/>
              </a:defRPr>
            </a:lvl1pPr>
          </a:lstStyle>
          <a:p>
            <a:pPr>
              <a:defRPr/>
            </a:pPr>
            <a:endParaRPr lang="en-US"/>
          </a:p>
        </p:txBody>
      </p:sp>
      <p:sp>
        <p:nvSpPr>
          <p:cNvPr id="36867" name="Rectangle 3">
            <a:extLst>
              <a:ext uri="{FF2B5EF4-FFF2-40B4-BE49-F238E27FC236}">
                <a16:creationId xmlns:a16="http://schemas.microsoft.com/office/drawing/2014/main" id="{B509EAA3-BAD9-649F-9832-57A8719B6370}"/>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smtClean="0">
                <a:latin typeface="Arial" charset="0"/>
                <a:ea typeface="ＭＳ Ｐゴシック" charset="0"/>
                <a:cs typeface="ＭＳ Ｐゴシック" charset="0"/>
              </a:defRPr>
            </a:lvl1pPr>
          </a:lstStyle>
          <a:p>
            <a:pPr>
              <a:defRPr/>
            </a:pPr>
            <a:endParaRPr lang="en-US"/>
          </a:p>
        </p:txBody>
      </p:sp>
      <p:sp>
        <p:nvSpPr>
          <p:cNvPr id="36868" name="Rectangle 4">
            <a:extLst>
              <a:ext uri="{FF2B5EF4-FFF2-40B4-BE49-F238E27FC236}">
                <a16:creationId xmlns:a16="http://schemas.microsoft.com/office/drawing/2014/main" id="{0DDC24FF-F530-3ED1-7E94-AAE2980E35B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36869" name="Rectangle 5">
            <a:extLst>
              <a:ext uri="{FF2B5EF4-FFF2-40B4-BE49-F238E27FC236}">
                <a16:creationId xmlns:a16="http://schemas.microsoft.com/office/drawing/2014/main" id="{276FD21E-54BF-DD0D-EABC-7A7F497B1949}"/>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870" name="Rectangle 6">
            <a:extLst>
              <a:ext uri="{FF2B5EF4-FFF2-40B4-BE49-F238E27FC236}">
                <a16:creationId xmlns:a16="http://schemas.microsoft.com/office/drawing/2014/main" id="{A171C8C5-CA6F-2137-A29D-67F67DA62CE6}"/>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smtClean="0">
                <a:latin typeface="Arial" charset="0"/>
                <a:ea typeface="ＭＳ Ｐゴシック" charset="0"/>
                <a:cs typeface="ＭＳ Ｐゴシック" charset="0"/>
              </a:defRPr>
            </a:lvl1pPr>
          </a:lstStyle>
          <a:p>
            <a:pPr>
              <a:defRPr/>
            </a:pPr>
            <a:endParaRPr lang="en-US"/>
          </a:p>
        </p:txBody>
      </p:sp>
      <p:sp>
        <p:nvSpPr>
          <p:cNvPr id="36871" name="Rectangle 7">
            <a:extLst>
              <a:ext uri="{FF2B5EF4-FFF2-40B4-BE49-F238E27FC236}">
                <a16:creationId xmlns:a16="http://schemas.microsoft.com/office/drawing/2014/main" id="{56A0C433-64B6-60D5-4C59-A70218488943}"/>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E6A06232-90D2-4F4D-B207-A351C4D99E0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CCE85CD-832C-0874-53E1-4D889361ED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10E5917-8F34-F80F-FFAD-705A1E103D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925C663-B095-AE3F-4A87-6394ED766DC6}"/>
              </a:ext>
            </a:extLst>
          </p:cNvPr>
          <p:cNvSpPr>
            <a:spLocks noGrp="1" noChangeArrowheads="1"/>
          </p:cNvSpPr>
          <p:nvPr>
            <p:ph type="sldNum" sz="quarter" idx="12"/>
          </p:nvPr>
        </p:nvSpPr>
        <p:spPr>
          <a:ln/>
        </p:spPr>
        <p:txBody>
          <a:bodyPr/>
          <a:lstStyle>
            <a:lvl1pPr>
              <a:defRPr/>
            </a:lvl1pPr>
          </a:lstStyle>
          <a:p>
            <a:fld id="{0CEE125E-637C-1C4F-9050-067CB81CA1B2}" type="slidenum">
              <a:rPr lang="en-US" altLang="en-US"/>
              <a:pPr/>
              <a:t>‹#›</a:t>
            </a:fld>
            <a:endParaRPr lang="en-US" altLang="en-US"/>
          </a:p>
        </p:txBody>
      </p:sp>
    </p:spTree>
    <p:extLst>
      <p:ext uri="{BB962C8B-B14F-4D97-AF65-F5344CB8AC3E}">
        <p14:creationId xmlns:p14="http://schemas.microsoft.com/office/powerpoint/2010/main" val="3372987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BC192C5-DBB0-B3BF-391C-FC4F194B00B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33DC38E-B455-1A69-5274-A5AEED3B686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C975CC5-E7B7-2A7A-E63A-02B07E1FC870}"/>
              </a:ext>
            </a:extLst>
          </p:cNvPr>
          <p:cNvSpPr>
            <a:spLocks noGrp="1" noChangeArrowheads="1"/>
          </p:cNvSpPr>
          <p:nvPr>
            <p:ph type="sldNum" sz="quarter" idx="12"/>
          </p:nvPr>
        </p:nvSpPr>
        <p:spPr>
          <a:ln/>
        </p:spPr>
        <p:txBody>
          <a:bodyPr/>
          <a:lstStyle>
            <a:lvl1pPr>
              <a:defRPr/>
            </a:lvl1pPr>
          </a:lstStyle>
          <a:p>
            <a:fld id="{704896B5-1618-874F-92DE-7AF167570D75}" type="slidenum">
              <a:rPr lang="en-US" altLang="en-US"/>
              <a:pPr/>
              <a:t>‹#›</a:t>
            </a:fld>
            <a:endParaRPr lang="en-US" altLang="en-US"/>
          </a:p>
        </p:txBody>
      </p:sp>
    </p:spTree>
    <p:extLst>
      <p:ext uri="{BB962C8B-B14F-4D97-AF65-F5344CB8AC3E}">
        <p14:creationId xmlns:p14="http://schemas.microsoft.com/office/powerpoint/2010/main" val="3460572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688D4BB-CDC5-D6DB-300E-B6B56EB6BFD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D1102DE-4349-C980-FCEC-C1A548509F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7CCEC37-AE95-6967-EF7D-7B6C1F62C307}"/>
              </a:ext>
            </a:extLst>
          </p:cNvPr>
          <p:cNvSpPr>
            <a:spLocks noGrp="1" noChangeArrowheads="1"/>
          </p:cNvSpPr>
          <p:nvPr>
            <p:ph type="sldNum" sz="quarter" idx="12"/>
          </p:nvPr>
        </p:nvSpPr>
        <p:spPr>
          <a:ln/>
        </p:spPr>
        <p:txBody>
          <a:bodyPr/>
          <a:lstStyle>
            <a:lvl1pPr>
              <a:defRPr/>
            </a:lvl1pPr>
          </a:lstStyle>
          <a:p>
            <a:fld id="{76A5AE60-9995-424E-A79F-42A9B8ED6CFB}" type="slidenum">
              <a:rPr lang="en-US" altLang="en-US"/>
              <a:pPr/>
              <a:t>‹#›</a:t>
            </a:fld>
            <a:endParaRPr lang="en-US" altLang="en-US"/>
          </a:p>
        </p:txBody>
      </p:sp>
    </p:spTree>
    <p:extLst>
      <p:ext uri="{BB962C8B-B14F-4D97-AF65-F5344CB8AC3E}">
        <p14:creationId xmlns:p14="http://schemas.microsoft.com/office/powerpoint/2010/main" val="699740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4DD15C2-DAE9-6BCB-1D68-EB9C8DB080C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632653-DC12-B80E-031D-DCC31E7F5B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6E321CE-EAD7-8E3F-50DF-7DBFEFF725E5}"/>
              </a:ext>
            </a:extLst>
          </p:cNvPr>
          <p:cNvSpPr>
            <a:spLocks noGrp="1" noChangeArrowheads="1"/>
          </p:cNvSpPr>
          <p:nvPr>
            <p:ph type="sldNum" sz="quarter" idx="12"/>
          </p:nvPr>
        </p:nvSpPr>
        <p:spPr>
          <a:ln/>
        </p:spPr>
        <p:txBody>
          <a:bodyPr/>
          <a:lstStyle>
            <a:lvl1pPr>
              <a:defRPr/>
            </a:lvl1pPr>
          </a:lstStyle>
          <a:p>
            <a:fld id="{F8969B58-627E-C34A-929A-0BE948B4C1B0}" type="slidenum">
              <a:rPr lang="en-US" altLang="en-US"/>
              <a:pPr/>
              <a:t>‹#›</a:t>
            </a:fld>
            <a:endParaRPr lang="en-US" altLang="en-US"/>
          </a:p>
        </p:txBody>
      </p:sp>
    </p:spTree>
    <p:extLst>
      <p:ext uri="{BB962C8B-B14F-4D97-AF65-F5344CB8AC3E}">
        <p14:creationId xmlns:p14="http://schemas.microsoft.com/office/powerpoint/2010/main" val="3961935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97D1B12-5487-A6B2-E928-6749B252F1B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915964F-766C-E19D-194F-6C4559E1A12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80A8C93-0FE6-764F-6732-79C0BAEE8452}"/>
              </a:ext>
            </a:extLst>
          </p:cNvPr>
          <p:cNvSpPr>
            <a:spLocks noGrp="1" noChangeArrowheads="1"/>
          </p:cNvSpPr>
          <p:nvPr>
            <p:ph type="sldNum" sz="quarter" idx="12"/>
          </p:nvPr>
        </p:nvSpPr>
        <p:spPr>
          <a:ln/>
        </p:spPr>
        <p:txBody>
          <a:bodyPr/>
          <a:lstStyle>
            <a:lvl1pPr>
              <a:defRPr/>
            </a:lvl1pPr>
          </a:lstStyle>
          <a:p>
            <a:fld id="{6E8EB23B-631C-9949-A505-CC4D8BCD6FB3}" type="slidenum">
              <a:rPr lang="en-US" altLang="en-US"/>
              <a:pPr/>
              <a:t>‹#›</a:t>
            </a:fld>
            <a:endParaRPr lang="en-US" altLang="en-US"/>
          </a:p>
        </p:txBody>
      </p:sp>
    </p:spTree>
    <p:extLst>
      <p:ext uri="{BB962C8B-B14F-4D97-AF65-F5344CB8AC3E}">
        <p14:creationId xmlns:p14="http://schemas.microsoft.com/office/powerpoint/2010/main" val="45940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1F7B58C-F352-B34D-4F4C-E8993B309B5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2611ACA-3FB5-7FEE-972E-62D219D397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62E59E7-98D4-A8FD-259F-92D03FD569C6}"/>
              </a:ext>
            </a:extLst>
          </p:cNvPr>
          <p:cNvSpPr>
            <a:spLocks noGrp="1" noChangeArrowheads="1"/>
          </p:cNvSpPr>
          <p:nvPr>
            <p:ph type="sldNum" sz="quarter" idx="12"/>
          </p:nvPr>
        </p:nvSpPr>
        <p:spPr>
          <a:ln/>
        </p:spPr>
        <p:txBody>
          <a:bodyPr/>
          <a:lstStyle>
            <a:lvl1pPr>
              <a:defRPr/>
            </a:lvl1pPr>
          </a:lstStyle>
          <a:p>
            <a:fld id="{C2923742-C95C-1D46-93C8-FDABBE850987}" type="slidenum">
              <a:rPr lang="en-US" altLang="en-US"/>
              <a:pPr/>
              <a:t>‹#›</a:t>
            </a:fld>
            <a:endParaRPr lang="en-US" altLang="en-US"/>
          </a:p>
        </p:txBody>
      </p:sp>
    </p:spTree>
    <p:extLst>
      <p:ext uri="{BB962C8B-B14F-4D97-AF65-F5344CB8AC3E}">
        <p14:creationId xmlns:p14="http://schemas.microsoft.com/office/powerpoint/2010/main" val="3305941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9893B2F-2989-15EE-BDC8-BA70AA10DB9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0C943AF-DDCC-788D-6851-EC089AB018E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634AA3F6-ABB2-EFFD-07D9-520E5A3FE663}"/>
              </a:ext>
            </a:extLst>
          </p:cNvPr>
          <p:cNvSpPr>
            <a:spLocks noGrp="1" noChangeArrowheads="1"/>
          </p:cNvSpPr>
          <p:nvPr>
            <p:ph type="sldNum" sz="quarter" idx="12"/>
          </p:nvPr>
        </p:nvSpPr>
        <p:spPr>
          <a:ln/>
        </p:spPr>
        <p:txBody>
          <a:bodyPr/>
          <a:lstStyle>
            <a:lvl1pPr>
              <a:defRPr/>
            </a:lvl1pPr>
          </a:lstStyle>
          <a:p>
            <a:fld id="{E49CE4DA-BEEE-E745-B4BA-262D038A8D99}" type="slidenum">
              <a:rPr lang="en-US" altLang="en-US"/>
              <a:pPr/>
              <a:t>‹#›</a:t>
            </a:fld>
            <a:endParaRPr lang="en-US" altLang="en-US"/>
          </a:p>
        </p:txBody>
      </p:sp>
    </p:spTree>
    <p:extLst>
      <p:ext uri="{BB962C8B-B14F-4D97-AF65-F5344CB8AC3E}">
        <p14:creationId xmlns:p14="http://schemas.microsoft.com/office/powerpoint/2010/main" val="2312337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D3B24DF-0034-E285-353A-D0CBD7B7C1C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9C3B8F-BE0F-DBCA-2542-70942149E5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E586256-1C87-6854-AAE7-E5647B0D87C7}"/>
              </a:ext>
            </a:extLst>
          </p:cNvPr>
          <p:cNvSpPr>
            <a:spLocks noGrp="1" noChangeArrowheads="1"/>
          </p:cNvSpPr>
          <p:nvPr>
            <p:ph type="sldNum" sz="quarter" idx="12"/>
          </p:nvPr>
        </p:nvSpPr>
        <p:spPr>
          <a:ln/>
        </p:spPr>
        <p:txBody>
          <a:bodyPr/>
          <a:lstStyle>
            <a:lvl1pPr>
              <a:defRPr/>
            </a:lvl1pPr>
          </a:lstStyle>
          <a:p>
            <a:fld id="{69BF92D0-6E3C-994C-A2CF-A74C5A0C2608}" type="slidenum">
              <a:rPr lang="en-US" altLang="en-US"/>
              <a:pPr/>
              <a:t>‹#›</a:t>
            </a:fld>
            <a:endParaRPr lang="en-US" altLang="en-US"/>
          </a:p>
        </p:txBody>
      </p:sp>
    </p:spTree>
    <p:extLst>
      <p:ext uri="{BB962C8B-B14F-4D97-AF65-F5344CB8AC3E}">
        <p14:creationId xmlns:p14="http://schemas.microsoft.com/office/powerpoint/2010/main" val="341654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68DE1DD-720A-EDD9-9C90-23457E37052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6F17E97-6716-D233-EA83-FA969E7863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33FA247-C9F0-1448-9977-1C3D112D3ECF}"/>
              </a:ext>
            </a:extLst>
          </p:cNvPr>
          <p:cNvSpPr>
            <a:spLocks noGrp="1" noChangeArrowheads="1"/>
          </p:cNvSpPr>
          <p:nvPr>
            <p:ph type="sldNum" sz="quarter" idx="12"/>
          </p:nvPr>
        </p:nvSpPr>
        <p:spPr>
          <a:ln/>
        </p:spPr>
        <p:txBody>
          <a:bodyPr/>
          <a:lstStyle>
            <a:lvl1pPr>
              <a:defRPr/>
            </a:lvl1pPr>
          </a:lstStyle>
          <a:p>
            <a:fld id="{CFF7FA47-95E5-4649-86B5-5B38931AEC93}" type="slidenum">
              <a:rPr lang="en-US" altLang="en-US"/>
              <a:pPr/>
              <a:t>‹#›</a:t>
            </a:fld>
            <a:endParaRPr lang="en-US" altLang="en-US"/>
          </a:p>
        </p:txBody>
      </p:sp>
    </p:spTree>
    <p:extLst>
      <p:ext uri="{BB962C8B-B14F-4D97-AF65-F5344CB8AC3E}">
        <p14:creationId xmlns:p14="http://schemas.microsoft.com/office/powerpoint/2010/main" val="2845635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B885F49-AF52-69B6-5AB9-AA75A81547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03435A3-9865-E94A-BE06-D2D183069D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1B84B3E-F16C-7307-542E-65D92F4AB9DC}"/>
              </a:ext>
            </a:extLst>
          </p:cNvPr>
          <p:cNvSpPr>
            <a:spLocks noGrp="1" noChangeArrowheads="1"/>
          </p:cNvSpPr>
          <p:nvPr>
            <p:ph type="sldNum" sz="quarter" idx="12"/>
          </p:nvPr>
        </p:nvSpPr>
        <p:spPr>
          <a:ln/>
        </p:spPr>
        <p:txBody>
          <a:bodyPr/>
          <a:lstStyle>
            <a:lvl1pPr>
              <a:defRPr/>
            </a:lvl1pPr>
          </a:lstStyle>
          <a:p>
            <a:fld id="{DC028789-8747-F644-B06B-88CC1EC45AE5}" type="slidenum">
              <a:rPr lang="en-US" altLang="en-US"/>
              <a:pPr/>
              <a:t>‹#›</a:t>
            </a:fld>
            <a:endParaRPr lang="en-US" altLang="en-US"/>
          </a:p>
        </p:txBody>
      </p:sp>
    </p:spTree>
    <p:extLst>
      <p:ext uri="{BB962C8B-B14F-4D97-AF65-F5344CB8AC3E}">
        <p14:creationId xmlns:p14="http://schemas.microsoft.com/office/powerpoint/2010/main" val="2431618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675DA6-0C1B-6BD1-94D9-91392146DEF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B3EC845-2A60-110E-EDB9-144EDB4FA5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A132CFC-99FB-F2EB-6F5D-E96F2E7A57BD}"/>
              </a:ext>
            </a:extLst>
          </p:cNvPr>
          <p:cNvSpPr>
            <a:spLocks noGrp="1" noChangeArrowheads="1"/>
          </p:cNvSpPr>
          <p:nvPr>
            <p:ph type="sldNum" sz="quarter" idx="12"/>
          </p:nvPr>
        </p:nvSpPr>
        <p:spPr>
          <a:ln/>
        </p:spPr>
        <p:txBody>
          <a:bodyPr/>
          <a:lstStyle>
            <a:lvl1pPr>
              <a:defRPr/>
            </a:lvl1pPr>
          </a:lstStyle>
          <a:p>
            <a:fld id="{76B14D03-11AA-7B41-BA84-37376FDDFC2B}" type="slidenum">
              <a:rPr lang="en-US" altLang="en-US"/>
              <a:pPr/>
              <a:t>‹#›</a:t>
            </a:fld>
            <a:endParaRPr lang="en-US" altLang="en-US"/>
          </a:p>
        </p:txBody>
      </p:sp>
    </p:spTree>
    <p:extLst>
      <p:ext uri="{BB962C8B-B14F-4D97-AF65-F5344CB8AC3E}">
        <p14:creationId xmlns:p14="http://schemas.microsoft.com/office/powerpoint/2010/main" val="228220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EFE363C-7266-47F0-239A-C6A1390FEFF6}"/>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D438B1E-D995-9F8D-6C5E-8245B86DE41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194F343-D18A-B4BC-9F1E-58B68C8F21B4}"/>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471DFE5E-1477-D6EB-427D-568F4D1A61A7}"/>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667C1114-3978-4B5C-E18D-697FBBAE6FBB}"/>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D01AB42D-1208-2647-99B4-B9AD27D0B0A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Slide Number Placeholder 5">
            <a:extLst>
              <a:ext uri="{FF2B5EF4-FFF2-40B4-BE49-F238E27FC236}">
                <a16:creationId xmlns:a16="http://schemas.microsoft.com/office/drawing/2014/main" id="{CFCFF87B-0309-AB05-1063-54F56C012CC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5474B1A-B8F4-2047-8116-222101E7BF56}" type="slidenum">
              <a:rPr lang="en-US" altLang="en-US" sz="1400"/>
              <a:pPr/>
              <a:t>1</a:t>
            </a:fld>
            <a:endParaRPr lang="en-US" altLang="en-US" sz="1400"/>
          </a:p>
        </p:txBody>
      </p:sp>
      <p:sp>
        <p:nvSpPr>
          <p:cNvPr id="3074" name="Rectangle 2">
            <a:extLst>
              <a:ext uri="{FF2B5EF4-FFF2-40B4-BE49-F238E27FC236}">
                <a16:creationId xmlns:a16="http://schemas.microsoft.com/office/drawing/2014/main" id="{3D84FAE5-2FD9-4315-EB2C-533638A56C81}"/>
              </a:ext>
            </a:extLst>
          </p:cNvPr>
          <p:cNvSpPr>
            <a:spLocks noGrp="1" noChangeArrowheads="1"/>
          </p:cNvSpPr>
          <p:nvPr>
            <p:ph type="ctrTitle"/>
          </p:nvPr>
        </p:nvSpPr>
        <p:spPr>
          <a:xfrm>
            <a:off x="685800" y="2286000"/>
            <a:ext cx="7772400" cy="1143000"/>
          </a:xfrm>
        </p:spPr>
        <p:txBody>
          <a:bodyPr/>
          <a:lstStyle/>
          <a:p>
            <a:pPr eaLnBrk="1" hangingPunct="1"/>
            <a:r>
              <a:rPr lang="en-US" altLang="en-US"/>
              <a:t>Chapter 3</a:t>
            </a:r>
          </a:p>
        </p:txBody>
      </p:sp>
      <p:sp>
        <p:nvSpPr>
          <p:cNvPr id="3075" name="Rectangle 3">
            <a:extLst>
              <a:ext uri="{FF2B5EF4-FFF2-40B4-BE49-F238E27FC236}">
                <a16:creationId xmlns:a16="http://schemas.microsoft.com/office/drawing/2014/main" id="{04845118-28B5-D0FA-07BE-8D765A5A4C71}"/>
              </a:ext>
            </a:extLst>
          </p:cNvPr>
          <p:cNvSpPr>
            <a:spLocks noGrp="1" noChangeArrowheads="1"/>
          </p:cNvSpPr>
          <p:nvPr>
            <p:ph type="subTitle" idx="1"/>
          </p:nvPr>
        </p:nvSpPr>
        <p:spPr/>
        <p:txBody>
          <a:bodyPr/>
          <a:lstStyle/>
          <a:p>
            <a:pPr eaLnBrk="1" hangingPunct="1"/>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Slide Number Placeholder 5">
            <a:extLst>
              <a:ext uri="{FF2B5EF4-FFF2-40B4-BE49-F238E27FC236}">
                <a16:creationId xmlns:a16="http://schemas.microsoft.com/office/drawing/2014/main" id="{F9BB0046-D84E-C0EE-34CC-A5A88E49CD2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07BB9C-0B6E-EF4A-BFED-67412DB7F60B}" type="slidenum">
              <a:rPr lang="en-US" altLang="en-US" sz="1400"/>
              <a:pPr/>
              <a:t>2</a:t>
            </a:fld>
            <a:endParaRPr lang="en-US" altLang="en-US" sz="1400"/>
          </a:p>
        </p:txBody>
      </p:sp>
      <p:sp>
        <p:nvSpPr>
          <p:cNvPr id="4098" name="Rectangle 2">
            <a:extLst>
              <a:ext uri="{FF2B5EF4-FFF2-40B4-BE49-F238E27FC236}">
                <a16:creationId xmlns:a16="http://schemas.microsoft.com/office/drawing/2014/main" id="{C2C4F9FB-4B90-3103-E821-50CB635C349D}"/>
              </a:ext>
            </a:extLst>
          </p:cNvPr>
          <p:cNvSpPr>
            <a:spLocks noGrp="1" noChangeArrowheads="1"/>
          </p:cNvSpPr>
          <p:nvPr>
            <p:ph type="title"/>
          </p:nvPr>
        </p:nvSpPr>
        <p:spPr>
          <a:xfrm>
            <a:off x="533400" y="609600"/>
            <a:ext cx="8610600" cy="1143000"/>
          </a:xfrm>
        </p:spPr>
        <p:txBody>
          <a:bodyPr/>
          <a:lstStyle/>
          <a:p>
            <a:pPr marL="1117600" indent="-1117600" eaLnBrk="1" hangingPunct="1"/>
            <a:r>
              <a:rPr lang="en-US" altLang="en-US">
                <a:solidFill>
                  <a:schemeClr val="tx1"/>
                </a:solidFill>
                <a:latin typeface="Times New Roman" panose="02020603050405020304" pitchFamily="18" charset="0"/>
                <a:ea typeface="SimSun" panose="02010600030101010101" pitchFamily="2" charset="-122"/>
              </a:rPr>
              <a:t>I The Politics of Empire, 1660–1713</a:t>
            </a:r>
            <a:br>
              <a:rPr lang="en-US" altLang="en-US">
                <a:solidFill>
                  <a:schemeClr val="tx1"/>
                </a:solidFill>
                <a:latin typeface="Times New Roman" panose="02020603050405020304" pitchFamily="18" charset="0"/>
                <a:ea typeface="SimSun" panose="02010600030101010101" pitchFamily="2" charset="-122"/>
              </a:rPr>
            </a:br>
            <a:r>
              <a:rPr lang="en-US" altLang="en-US">
                <a:solidFill>
                  <a:schemeClr val="tx1"/>
                </a:solidFill>
                <a:latin typeface="Times New Roman" panose="02020603050405020304" pitchFamily="18" charset="0"/>
                <a:ea typeface="SimSun" panose="02010600030101010101" pitchFamily="2" charset="-122"/>
              </a:rPr>
              <a:t>A. The Restoration Colonies</a:t>
            </a:r>
            <a:r>
              <a:rPr lang="en-US" altLang="en-US"/>
              <a:t>  </a:t>
            </a:r>
          </a:p>
        </p:txBody>
      </p:sp>
      <p:sp>
        <p:nvSpPr>
          <p:cNvPr id="4099" name="Rectangle 3">
            <a:extLst>
              <a:ext uri="{FF2B5EF4-FFF2-40B4-BE49-F238E27FC236}">
                <a16:creationId xmlns:a16="http://schemas.microsoft.com/office/drawing/2014/main" id="{E7892A61-5B6C-9CD5-5745-7B947DD56377}"/>
              </a:ext>
            </a:extLst>
          </p:cNvPr>
          <p:cNvSpPr>
            <a:spLocks noGrp="1" noChangeArrowheads="1"/>
          </p:cNvSpPr>
          <p:nvPr>
            <p:ph type="body" idx="1"/>
          </p:nvPr>
        </p:nvSpPr>
        <p:spPr>
          <a:xfrm>
            <a:off x="0" y="1981200"/>
            <a:ext cx="9144000" cy="4114800"/>
          </a:xfrm>
        </p:spPr>
        <p:txBody>
          <a:bodyPr/>
          <a:lstStyle/>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Charles II gave the Carolinas to his aristocratic friends.</a:t>
            </a:r>
          </a:p>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Brother James, the Duke of York, received land between the Delaware and Connecticut Rivers.</a:t>
            </a:r>
          </a:p>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James took possession of New Netherland and </a:t>
            </a:r>
          </a:p>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New York; the adjacent land was established as New Jersey.</a:t>
            </a:r>
          </a:p>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The Fundamental Constitutions of Carolina (1669) prescribed a manorial system with nobility and serfs. </a:t>
            </a:r>
            <a:r>
              <a:rPr lang="en-US" altLang="en-US" sz="2400"/>
              <a:t>Slavery mentioned in charter. </a:t>
            </a:r>
            <a:endParaRPr lang="en-US" altLang="en-US" sz="2800">
              <a:latin typeface="Times New Roman" panose="02020603050405020304" pitchFamily="18" charset="0"/>
              <a:ea typeface="SimSun" panose="02010600030101010101" pitchFamily="2" charset="-122"/>
            </a:endParaRPr>
          </a:p>
          <a:p>
            <a:pPr marL="533400" indent="-533400" eaLnBrk="1" hangingPunct="1">
              <a:lnSpc>
                <a:spcPct val="90000"/>
              </a:lnSpc>
              <a:buFontTx/>
              <a:buAutoNum type="arabicPeriod"/>
            </a:pPr>
            <a:r>
              <a:rPr lang="en-US" altLang="en-US" sz="2800">
                <a:latin typeface="Times New Roman" panose="02020603050405020304" pitchFamily="18" charset="0"/>
                <a:ea typeface="SimSun" panose="02010600030101010101" pitchFamily="2" charset="-122"/>
              </a:rPr>
              <a:t>Poor families in North Carolina refused to work on large manors and chose to live on modest farms.</a:t>
            </a:r>
            <a:endParaRPr lang="en-US" altLang="en-US"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Slide Number Placeholder 5">
            <a:extLst>
              <a:ext uri="{FF2B5EF4-FFF2-40B4-BE49-F238E27FC236}">
                <a16:creationId xmlns:a16="http://schemas.microsoft.com/office/drawing/2014/main" id="{DBDC1573-AE92-3268-729F-6C9229190C3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AC1E812-15DF-1842-B7AF-EFAA921EB96B}" type="slidenum">
              <a:rPr lang="en-US" altLang="en-US" sz="1400"/>
              <a:pPr/>
              <a:t>3</a:t>
            </a:fld>
            <a:endParaRPr lang="en-US" altLang="en-US" sz="1400"/>
          </a:p>
        </p:txBody>
      </p:sp>
      <p:sp>
        <p:nvSpPr>
          <p:cNvPr id="5122" name="Rectangle 2">
            <a:extLst>
              <a:ext uri="{FF2B5EF4-FFF2-40B4-BE49-F238E27FC236}">
                <a16:creationId xmlns:a16="http://schemas.microsoft.com/office/drawing/2014/main" id="{1B7A3E2D-0D6D-3598-B8E2-2F58FECAA64F}"/>
              </a:ext>
            </a:extLst>
          </p:cNvPr>
          <p:cNvSpPr>
            <a:spLocks noGrp="1" noChangeArrowheads="1"/>
          </p:cNvSpPr>
          <p:nvPr>
            <p:ph type="title"/>
          </p:nvPr>
        </p:nvSpPr>
        <p:spPr/>
        <p:txBody>
          <a:bodyPr/>
          <a:lstStyle/>
          <a:p>
            <a:pPr eaLnBrk="1" hangingPunct="1"/>
            <a:r>
              <a:rPr lang="en-US" altLang="en-US">
                <a:solidFill>
                  <a:schemeClr val="tx1"/>
                </a:solidFill>
                <a:latin typeface="Times New Roman" panose="02020603050405020304" pitchFamily="18" charset="0"/>
                <a:ea typeface="SimSun" panose="02010600030101010101" pitchFamily="2" charset="-122"/>
              </a:rPr>
              <a:t>A. The Restoration Colonies</a:t>
            </a:r>
          </a:p>
        </p:txBody>
      </p:sp>
      <p:sp>
        <p:nvSpPr>
          <p:cNvPr id="5123" name="Rectangle 3">
            <a:extLst>
              <a:ext uri="{FF2B5EF4-FFF2-40B4-BE49-F238E27FC236}">
                <a16:creationId xmlns:a16="http://schemas.microsoft.com/office/drawing/2014/main" id="{69989CFE-4416-2AE6-405C-55050B9E3979}"/>
              </a:ext>
            </a:extLst>
          </p:cNvPr>
          <p:cNvSpPr>
            <a:spLocks noGrp="1" noChangeArrowheads="1"/>
          </p:cNvSpPr>
          <p:nvPr>
            <p:ph type="body" idx="1"/>
          </p:nvPr>
        </p:nvSpPr>
        <p:spPr>
          <a:xfrm>
            <a:off x="0" y="1981200"/>
            <a:ext cx="9144000" cy="4114800"/>
          </a:xfrm>
        </p:spPr>
        <p:txBody>
          <a:bodyPr/>
          <a:lstStyle/>
          <a:p>
            <a:pPr eaLnBrk="1" hangingPunct="1">
              <a:buFontTx/>
              <a:buNone/>
            </a:pPr>
            <a:r>
              <a:rPr lang="en-US" altLang="en-US" sz="2800">
                <a:ea typeface="SimSun" panose="02010600030101010101" pitchFamily="2" charset="-122"/>
              </a:rPr>
              <a:t>7. South Carolina remained an ill-governed and</a:t>
            </a:r>
          </a:p>
          <a:p>
            <a:pPr eaLnBrk="1" hangingPunct="1">
              <a:buFontTx/>
              <a:buNone/>
            </a:pPr>
            <a:r>
              <a:rPr lang="en-US" altLang="en-US" sz="2800">
                <a:ea typeface="SimSun" panose="02010600030101010101" pitchFamily="2" charset="-122"/>
              </a:rPr>
              <a:t>violence-ridden frontier settlement.</a:t>
            </a:r>
          </a:p>
          <a:p>
            <a:pPr eaLnBrk="1" hangingPunct="1">
              <a:buFontTx/>
              <a:buNone/>
            </a:pPr>
            <a:r>
              <a:rPr lang="en-US" altLang="en-US" sz="2800">
                <a:ea typeface="SimSun" panose="02010600030101010101" pitchFamily="2" charset="-122"/>
              </a:rPr>
              <a:t>8. </a:t>
            </a:r>
            <a:r>
              <a:rPr lang="en-US" altLang="en-US" sz="2800">
                <a:latin typeface="Times New Roman" panose="02020603050405020304" pitchFamily="18" charset="0"/>
                <a:ea typeface="SimSun" panose="02010600030101010101" pitchFamily="2" charset="-122"/>
              </a:rPr>
              <a:t>Blackbeard</a:t>
            </a:r>
            <a:r>
              <a:rPr lang="ja-JP" altLang="en-US" sz="2800">
                <a:latin typeface="Times New Roman" panose="02020603050405020304" pitchFamily="18" charset="0"/>
                <a:ea typeface="SimSun" panose="02010600030101010101" pitchFamily="2" charset="-122"/>
              </a:rPr>
              <a:t>’</a:t>
            </a:r>
            <a:r>
              <a:rPr lang="en-US" altLang="ja-JP" sz="2800">
                <a:latin typeface="Times New Roman" panose="02020603050405020304" pitchFamily="18" charset="0"/>
                <a:ea typeface="SimSun" panose="02010600030101010101" pitchFamily="2" charset="-122"/>
              </a:rPr>
              <a:t>s raid 1712</a:t>
            </a:r>
          </a:p>
          <a:p>
            <a:pPr eaLnBrk="1" hangingPunct="1">
              <a:buFontTx/>
              <a:buNone/>
            </a:pPr>
            <a:r>
              <a:rPr lang="en-US" altLang="en-US" sz="2800">
                <a:latin typeface="Times New Roman" panose="02020603050405020304" pitchFamily="18" charset="0"/>
                <a:ea typeface="SimSun" panose="02010600030101010101" pitchFamily="2" charset="-122"/>
              </a:rPr>
              <a:t>9. Northern portion became North Carolina in 1712.</a:t>
            </a:r>
          </a:p>
          <a:p>
            <a:pPr eaLnBrk="1" hangingPunct="1">
              <a:buFontTx/>
              <a:buNone/>
            </a:pPr>
            <a:r>
              <a:rPr lang="en-US" altLang="en-US" sz="2800">
                <a:latin typeface="Times New Roman" panose="02020603050405020304" pitchFamily="18" charset="0"/>
                <a:ea typeface="SimSun" panose="02010600030101010101" pitchFamily="2" charset="-122"/>
              </a:rPr>
              <a:t>10 Cattle raising and deerskin trading were very profitable.</a:t>
            </a:r>
          </a:p>
          <a:p>
            <a:pPr eaLnBrk="1" hangingPunct="1">
              <a:buFontTx/>
              <a:buNone/>
            </a:pPr>
            <a:r>
              <a:rPr lang="en-US" altLang="en-US" sz="2800">
                <a:latin typeface="Times New Roman" panose="02020603050405020304" pitchFamily="18" charset="0"/>
                <a:ea typeface="SimSun" panose="02010600030101010101" pitchFamily="2" charset="-122"/>
              </a:rPr>
              <a:t>11 Settlers engaged in trade in Native American slaves.</a:t>
            </a:r>
          </a:p>
          <a:p>
            <a:pPr eaLnBrk="1" hangingPunct="1">
              <a:buFontTx/>
              <a:buNone/>
            </a:pPr>
            <a:r>
              <a:rPr lang="en-US" altLang="en-US" sz="2800">
                <a:latin typeface="Times New Roman" panose="02020603050405020304" pitchFamily="18" charset="0"/>
                <a:ea typeface="SimSun" panose="02010600030101010101" pitchFamily="2" charset="-122"/>
              </a:rPr>
              <a:t>12 Early fortunes later invested in rice plantations</a:t>
            </a:r>
          </a:p>
          <a:p>
            <a:pPr eaLnBrk="1" hangingPunct="1">
              <a:buFontTx/>
              <a:buNone/>
            </a:pPr>
            <a:endParaRPr lang="en-US" altLang="en-US" sz="2800">
              <a:ea typeface="SimSun"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Number Placeholder 5">
            <a:extLst>
              <a:ext uri="{FF2B5EF4-FFF2-40B4-BE49-F238E27FC236}">
                <a16:creationId xmlns:a16="http://schemas.microsoft.com/office/drawing/2014/main" id="{D0480012-4521-DA17-6730-2ADF975FD86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2B6F919-B8BC-0145-92CA-C001066D3F14}" type="slidenum">
              <a:rPr lang="en-US" altLang="en-US" sz="1400"/>
              <a:pPr/>
              <a:t>4</a:t>
            </a:fld>
            <a:endParaRPr lang="en-US" altLang="en-US" sz="1400"/>
          </a:p>
        </p:txBody>
      </p:sp>
      <p:sp>
        <p:nvSpPr>
          <p:cNvPr id="6146" name="Rectangle 2">
            <a:extLst>
              <a:ext uri="{FF2B5EF4-FFF2-40B4-BE49-F238E27FC236}">
                <a16:creationId xmlns:a16="http://schemas.microsoft.com/office/drawing/2014/main" id="{F7EE032C-9AE7-038F-2EE1-F6BA058FC010}"/>
              </a:ext>
            </a:extLst>
          </p:cNvPr>
          <p:cNvSpPr>
            <a:spLocks noGrp="1" noChangeArrowheads="1"/>
          </p:cNvSpPr>
          <p:nvPr>
            <p:ph type="title"/>
          </p:nvPr>
        </p:nvSpPr>
        <p:spPr>
          <a:xfrm>
            <a:off x="0" y="609600"/>
            <a:ext cx="9144000" cy="1143000"/>
          </a:xfrm>
        </p:spPr>
        <p:txBody>
          <a:bodyPr/>
          <a:lstStyle/>
          <a:p>
            <a:pPr eaLnBrk="1" hangingPunct="1"/>
            <a:r>
              <a:rPr lang="en-US" altLang="en-US" sz="3600">
                <a:ea typeface="SimSun" panose="02010600030101010101" pitchFamily="2" charset="-122"/>
              </a:rPr>
              <a:t>A.1. Restoration Colonies North of Virginia</a:t>
            </a:r>
            <a:br>
              <a:rPr lang="en-US" altLang="en-US" sz="3600">
                <a:ea typeface="SimSun" panose="02010600030101010101" pitchFamily="2" charset="-122"/>
              </a:rPr>
            </a:br>
            <a:endParaRPr lang="en-US" altLang="en-US" sz="3600">
              <a:ea typeface="SimSun" panose="02010600030101010101" pitchFamily="2" charset="-122"/>
            </a:endParaRPr>
          </a:p>
        </p:txBody>
      </p:sp>
      <p:sp>
        <p:nvSpPr>
          <p:cNvPr id="6147" name="Rectangle 3">
            <a:extLst>
              <a:ext uri="{FF2B5EF4-FFF2-40B4-BE49-F238E27FC236}">
                <a16:creationId xmlns:a16="http://schemas.microsoft.com/office/drawing/2014/main" id="{F1674EDE-D029-59FF-040A-39DEF3FD5B29}"/>
              </a:ext>
            </a:extLst>
          </p:cNvPr>
          <p:cNvSpPr>
            <a:spLocks noGrp="1" noChangeArrowheads="1"/>
          </p:cNvSpPr>
          <p:nvPr>
            <p:ph type="body" idx="1"/>
          </p:nvPr>
        </p:nvSpPr>
        <p:spPr>
          <a:xfrm>
            <a:off x="0" y="1371600"/>
            <a:ext cx="9144000" cy="4114800"/>
          </a:xfrm>
        </p:spPr>
        <p:txBody>
          <a:bodyPr/>
          <a:lstStyle/>
          <a:p>
            <a:pPr marL="609600" indent="-609600" eaLnBrk="1" hangingPunct="1">
              <a:lnSpc>
                <a:spcPct val="90000"/>
              </a:lnSpc>
              <a:buFontTx/>
              <a:buAutoNum type="arabicPeriod"/>
            </a:pPr>
            <a:r>
              <a:rPr lang="en-US" altLang="en-US">
                <a:ea typeface="SimSun" panose="02010600030101010101" pitchFamily="2" charset="-122"/>
              </a:rPr>
              <a:t>New York established in 1664.</a:t>
            </a:r>
          </a:p>
          <a:p>
            <a:pPr marL="609600" indent="-609600" eaLnBrk="1" hangingPunct="1">
              <a:lnSpc>
                <a:spcPct val="90000"/>
              </a:lnSpc>
              <a:buFontTx/>
              <a:buAutoNum type="arabicPeriod"/>
            </a:pPr>
            <a:r>
              <a:rPr lang="en-US" altLang="en-US">
                <a:ea typeface="SimSun" panose="02010600030101010101" pitchFamily="2" charset="-122"/>
              </a:rPr>
              <a:t>Won through seizure of New Netherlands.</a:t>
            </a:r>
          </a:p>
          <a:p>
            <a:pPr marL="609600" indent="-609600" eaLnBrk="1" hangingPunct="1">
              <a:lnSpc>
                <a:spcPct val="90000"/>
              </a:lnSpc>
              <a:buFontTx/>
              <a:buAutoNum type="arabicPeriod"/>
            </a:pPr>
            <a:r>
              <a:rPr lang="en-US" altLang="en-US">
                <a:ea typeface="SimSun" panose="02010600030101010101" pitchFamily="2" charset="-122"/>
              </a:rPr>
              <a:t>Southern portion became New Jersey.</a:t>
            </a:r>
          </a:p>
          <a:p>
            <a:pPr marL="609600" indent="-609600" eaLnBrk="1" hangingPunct="1">
              <a:lnSpc>
                <a:spcPct val="90000"/>
              </a:lnSpc>
              <a:buFontTx/>
              <a:buAutoNum type="arabicPeriod"/>
            </a:pPr>
            <a:r>
              <a:rPr lang="en-US" altLang="en-US">
                <a:ea typeface="SimSun" panose="02010600030101010101" pitchFamily="2" charset="-122"/>
              </a:rPr>
              <a:t>Dutch and English coexisted peacefully throughout colonial era.</a:t>
            </a:r>
          </a:p>
          <a:p>
            <a:pPr marL="609600" indent="-609600" eaLnBrk="1" hangingPunct="1">
              <a:lnSpc>
                <a:spcPct val="90000"/>
              </a:lnSpc>
              <a:buFontTx/>
              <a:buAutoNum type="arabicPeriod"/>
            </a:pPr>
            <a:r>
              <a:rPr lang="en-US" altLang="en-US">
                <a:ea typeface="SimSun" panose="02010600030101010101" pitchFamily="2" charset="-122"/>
              </a:rPr>
              <a:t>Primarily engaged in trade of beaver furs; later export of wheat and corn.</a:t>
            </a:r>
            <a:endParaRPr lang="en-US" altLang="en-US" sz="2800">
              <a:latin typeface="Times New Roman" panose="02020603050405020304" pitchFamily="18" charset="0"/>
              <a:ea typeface="SimSun" panose="02010600030101010101" pitchFamily="2" charset="-122"/>
            </a:endParaRPr>
          </a:p>
          <a:p>
            <a:pPr marL="1752600" lvl="3" indent="-381000" eaLnBrk="1" hangingPunct="1">
              <a:lnSpc>
                <a:spcPct val="90000"/>
              </a:lnSpc>
            </a:pP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Slide Number Placeholder 5">
            <a:extLst>
              <a:ext uri="{FF2B5EF4-FFF2-40B4-BE49-F238E27FC236}">
                <a16:creationId xmlns:a16="http://schemas.microsoft.com/office/drawing/2014/main" id="{6B8007AA-B588-AC8E-B31C-34108072F79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B31F576-0521-2149-81AA-AD5409C8E593}" type="slidenum">
              <a:rPr lang="en-US" altLang="en-US" sz="1400"/>
              <a:pPr/>
              <a:t>5</a:t>
            </a:fld>
            <a:endParaRPr lang="en-US" altLang="en-US" sz="1400"/>
          </a:p>
        </p:txBody>
      </p:sp>
      <p:sp>
        <p:nvSpPr>
          <p:cNvPr id="7170" name="Rectangle 2">
            <a:extLst>
              <a:ext uri="{FF2B5EF4-FFF2-40B4-BE49-F238E27FC236}">
                <a16:creationId xmlns:a16="http://schemas.microsoft.com/office/drawing/2014/main" id="{2E51E360-81F4-10A6-33E3-08ACAA2B2FD9}"/>
              </a:ext>
            </a:extLst>
          </p:cNvPr>
          <p:cNvSpPr>
            <a:spLocks noGrp="1" noChangeArrowheads="1"/>
          </p:cNvSpPr>
          <p:nvPr>
            <p:ph type="title"/>
          </p:nvPr>
        </p:nvSpPr>
        <p:spPr>
          <a:xfrm>
            <a:off x="0" y="609600"/>
            <a:ext cx="9144000" cy="1143000"/>
          </a:xfrm>
        </p:spPr>
        <p:txBody>
          <a:bodyPr/>
          <a:lstStyle/>
          <a:p>
            <a:pPr eaLnBrk="1" hangingPunct="1"/>
            <a:r>
              <a:rPr lang="en-US" altLang="en-US" sz="3600">
                <a:ea typeface="SimSun" panose="02010600030101010101" pitchFamily="2" charset="-122"/>
              </a:rPr>
              <a:t>A.2. Restoration Colonies North of Virginia</a:t>
            </a:r>
          </a:p>
        </p:txBody>
      </p:sp>
      <p:sp>
        <p:nvSpPr>
          <p:cNvPr id="7171" name="Rectangle 3">
            <a:extLst>
              <a:ext uri="{FF2B5EF4-FFF2-40B4-BE49-F238E27FC236}">
                <a16:creationId xmlns:a16="http://schemas.microsoft.com/office/drawing/2014/main" id="{4ABF6562-47DB-0777-A992-0577C6145E51}"/>
              </a:ext>
            </a:extLst>
          </p:cNvPr>
          <p:cNvSpPr>
            <a:spLocks noGrp="1" noChangeArrowheads="1"/>
          </p:cNvSpPr>
          <p:nvPr>
            <p:ph type="body" idx="1"/>
          </p:nvPr>
        </p:nvSpPr>
        <p:spPr>
          <a:xfrm>
            <a:off x="0" y="1981200"/>
            <a:ext cx="9144000" cy="4114800"/>
          </a:xfrm>
        </p:spPr>
        <p:txBody>
          <a:bodyPr/>
          <a:lstStyle/>
          <a:p>
            <a:pPr eaLnBrk="1" hangingPunct="1">
              <a:lnSpc>
                <a:spcPct val="90000"/>
              </a:lnSpc>
              <a:buFontTx/>
              <a:buNone/>
            </a:pPr>
            <a:r>
              <a:rPr lang="en-US" altLang="en-US" sz="2800"/>
              <a:t>1. The Quaker Colonies:  PA + DE</a:t>
            </a:r>
          </a:p>
          <a:p>
            <a:pPr eaLnBrk="1" hangingPunct="1">
              <a:lnSpc>
                <a:spcPct val="90000"/>
              </a:lnSpc>
              <a:buFontTx/>
              <a:buNone/>
            </a:pPr>
            <a:r>
              <a:rPr lang="en-US" altLang="en-US" sz="2800"/>
              <a:t>2. The Society of Friends = QUAKERS</a:t>
            </a:r>
          </a:p>
          <a:p>
            <a:pPr eaLnBrk="1" hangingPunct="1">
              <a:lnSpc>
                <a:spcPct val="90000"/>
              </a:lnSpc>
              <a:buFontTx/>
              <a:buNone/>
            </a:pPr>
            <a:r>
              <a:rPr lang="en-US" altLang="en-US" sz="2800"/>
              <a:t>3. </a:t>
            </a:r>
            <a:r>
              <a:rPr lang="en-US" altLang="en-US" sz="2800">
                <a:ea typeface="SimSun" panose="02010600030101010101" pitchFamily="2" charset="-122"/>
              </a:rPr>
              <a:t>Pennsylvania established in 1681.</a:t>
            </a:r>
          </a:p>
          <a:p>
            <a:pPr eaLnBrk="1" hangingPunct="1">
              <a:lnSpc>
                <a:spcPct val="90000"/>
              </a:lnSpc>
              <a:buFontTx/>
              <a:buNone/>
            </a:pPr>
            <a:r>
              <a:rPr lang="en-US" altLang="en-US" sz="2800">
                <a:ea typeface="SimSun" panose="02010600030101010101" pitchFamily="2" charset="-122"/>
              </a:rPr>
              <a:t>4. Quaker colony that welcomed settlers of all faiths.</a:t>
            </a:r>
          </a:p>
          <a:p>
            <a:pPr eaLnBrk="1" hangingPunct="1">
              <a:lnSpc>
                <a:spcPct val="90000"/>
              </a:lnSpc>
              <a:buFontTx/>
              <a:buNone/>
            </a:pPr>
            <a:r>
              <a:rPr lang="en-US" altLang="en-US" sz="2800">
                <a:ea typeface="SimSun" panose="02010600030101010101" pitchFamily="2" charset="-122"/>
              </a:rPr>
              <a:t>5. First Frame of Government in 1682 guaranteed religious freedom.</a:t>
            </a:r>
          </a:p>
          <a:p>
            <a:pPr eaLnBrk="1" hangingPunct="1">
              <a:lnSpc>
                <a:spcPct val="90000"/>
              </a:lnSpc>
              <a:buFontTx/>
              <a:buNone/>
            </a:pPr>
            <a:r>
              <a:rPr lang="en-US" altLang="en-US" sz="2800">
                <a:ea typeface="SimSun" panose="02010600030101010101" pitchFamily="2" charset="-122"/>
              </a:rPr>
              <a:t>6. Took care to purchase land from the Delawares rather than taking it.</a:t>
            </a:r>
          </a:p>
          <a:p>
            <a:pPr eaLnBrk="1" hangingPunct="1">
              <a:lnSpc>
                <a:spcPct val="90000"/>
              </a:lnSpc>
              <a:buFontTx/>
              <a:buNone/>
            </a:pPr>
            <a:r>
              <a:rPr lang="en-US" altLang="en-US" sz="2800">
                <a:ea typeface="SimSun" panose="02010600030101010101" pitchFamily="2" charset="-122"/>
              </a:rPr>
              <a:t>7. America's breadbasket</a:t>
            </a:r>
            <a:r>
              <a:rPr lang="ja-JP" altLang="en-US" sz="2800">
                <a:ea typeface="SimSun" panose="02010600030101010101" pitchFamily="2" charset="-122"/>
              </a:rPr>
              <a:t>”</a:t>
            </a:r>
            <a:r>
              <a:rPr lang="en-US" altLang="ja-JP" sz="2800">
                <a:ea typeface="SimSun" panose="02010600030101010101" pitchFamily="2" charset="-122"/>
              </a:rPr>
              <a:t> during eighteenth century.</a:t>
            </a:r>
            <a:endParaRPr lang="en-US" altLang="ja-JP" sz="2800">
              <a:latin typeface="Times New Roman" panose="02020603050405020304" pitchFamily="18" charset="0"/>
              <a:ea typeface="SimSun" panose="02010600030101010101" pitchFamily="2" charset="-122"/>
            </a:endParaRPr>
          </a:p>
          <a:p>
            <a:pPr eaLnBrk="1" hangingPunct="1">
              <a:lnSpc>
                <a:spcPct val="90000"/>
              </a:lnSpc>
            </a:pPr>
            <a:endParaRPr lang="en-US" altLang="en-US" sz="2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Number Placeholder 5">
            <a:extLst>
              <a:ext uri="{FF2B5EF4-FFF2-40B4-BE49-F238E27FC236}">
                <a16:creationId xmlns:a16="http://schemas.microsoft.com/office/drawing/2014/main" id="{492DE693-D42B-0CDD-346D-3ADD47D231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ADE1B1-E637-EC4A-9C17-4309217A0B94}" type="slidenum">
              <a:rPr lang="en-US" altLang="en-US" sz="1400"/>
              <a:pPr/>
              <a:t>6</a:t>
            </a:fld>
            <a:endParaRPr lang="en-US" altLang="en-US" sz="1400"/>
          </a:p>
        </p:txBody>
      </p:sp>
      <p:sp>
        <p:nvSpPr>
          <p:cNvPr id="8194" name="Rectangle 2">
            <a:extLst>
              <a:ext uri="{FF2B5EF4-FFF2-40B4-BE49-F238E27FC236}">
                <a16:creationId xmlns:a16="http://schemas.microsoft.com/office/drawing/2014/main" id="{A02D96F6-893B-C44E-63D2-B30ED1FB63F6}"/>
              </a:ext>
            </a:extLst>
          </p:cNvPr>
          <p:cNvSpPr>
            <a:spLocks noGrp="1" noChangeArrowheads="1"/>
          </p:cNvSpPr>
          <p:nvPr>
            <p:ph type="title"/>
          </p:nvPr>
        </p:nvSpPr>
        <p:spPr>
          <a:xfrm>
            <a:off x="0" y="609600"/>
            <a:ext cx="9144000" cy="1143000"/>
          </a:xfrm>
        </p:spPr>
        <p:txBody>
          <a:bodyPr/>
          <a:lstStyle/>
          <a:p>
            <a:pPr eaLnBrk="1" hangingPunct="1"/>
            <a:r>
              <a:rPr lang="en-US" altLang="en-US" sz="3600">
                <a:ea typeface="SimSun" panose="02010600030101010101" pitchFamily="2" charset="-122"/>
              </a:rPr>
              <a:t>A.2. Restoration Colonies North of Virginia</a:t>
            </a:r>
          </a:p>
        </p:txBody>
      </p:sp>
      <p:sp>
        <p:nvSpPr>
          <p:cNvPr id="8195" name="Rectangle 3">
            <a:extLst>
              <a:ext uri="{FF2B5EF4-FFF2-40B4-BE49-F238E27FC236}">
                <a16:creationId xmlns:a16="http://schemas.microsoft.com/office/drawing/2014/main" id="{8D181443-20E4-44A2-2A81-064BDE9BFC6B}"/>
              </a:ext>
            </a:extLst>
          </p:cNvPr>
          <p:cNvSpPr>
            <a:spLocks noGrp="1" noChangeArrowheads="1"/>
          </p:cNvSpPr>
          <p:nvPr>
            <p:ph type="body" idx="1"/>
          </p:nvPr>
        </p:nvSpPr>
        <p:spPr>
          <a:xfrm>
            <a:off x="0" y="1981200"/>
            <a:ext cx="9144000" cy="4114800"/>
          </a:xfrm>
        </p:spPr>
        <p:txBody>
          <a:bodyPr/>
          <a:lstStyle/>
          <a:p>
            <a:pPr eaLnBrk="1" hangingPunct="1">
              <a:buFontTx/>
              <a:buNone/>
            </a:pPr>
            <a:r>
              <a:rPr lang="en-US" altLang="en-US"/>
              <a:t>8. Holy Experiment</a:t>
            </a:r>
          </a:p>
          <a:p>
            <a:pPr eaLnBrk="1" hangingPunct="1">
              <a:buFontTx/>
              <a:buNone/>
            </a:pPr>
            <a:r>
              <a:rPr lang="en-US" altLang="en-US"/>
              <a:t>9. Peace = Land bought from Indians - No Militia</a:t>
            </a:r>
          </a:p>
          <a:p>
            <a:pPr eaLnBrk="1" hangingPunct="1">
              <a:buFontTx/>
              <a:buNone/>
            </a:pPr>
            <a:r>
              <a:rPr lang="en-US" altLang="en-US"/>
              <a:t>10 Good relations with Indians</a:t>
            </a:r>
          </a:p>
          <a:p>
            <a:pPr eaLnBrk="1" hangingPunct="1">
              <a:buFontTx/>
              <a:buNone/>
            </a:pPr>
            <a:r>
              <a:rPr lang="en-US" altLang="en-US"/>
              <a:t>11 Toleration</a:t>
            </a:r>
          </a:p>
          <a:p>
            <a:pPr eaLnBrk="1" hangingPunct="1">
              <a:buFontTx/>
              <a:buNone/>
            </a:pPr>
            <a:r>
              <a:rPr lang="en-US" altLang="en-US"/>
              <a:t>12 Means a model of prosperity</a:t>
            </a:r>
          </a:p>
          <a:p>
            <a:pPr eaLnBrk="1" hangingPunct="1">
              <a:buFontTx/>
              <a:buNone/>
            </a:pPr>
            <a:r>
              <a:rPr lang="en-US" altLang="en-US"/>
              <a:t>13 Amish - Mennonites - Germans of all kinds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Number Placeholder 5">
            <a:extLst>
              <a:ext uri="{FF2B5EF4-FFF2-40B4-BE49-F238E27FC236}">
                <a16:creationId xmlns:a16="http://schemas.microsoft.com/office/drawing/2014/main" id="{BCB3D601-EE6C-31E0-A8F8-5C0BB2D63B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FCC8B97-D6A4-CD43-AAC8-E174D8201C9C}" type="slidenum">
              <a:rPr lang="en-US" altLang="en-US" sz="1400"/>
              <a:pPr/>
              <a:t>7</a:t>
            </a:fld>
            <a:endParaRPr lang="en-US" altLang="en-US" sz="1400"/>
          </a:p>
        </p:txBody>
      </p:sp>
      <p:sp>
        <p:nvSpPr>
          <p:cNvPr id="9218" name="Rectangle 2">
            <a:extLst>
              <a:ext uri="{FF2B5EF4-FFF2-40B4-BE49-F238E27FC236}">
                <a16:creationId xmlns:a16="http://schemas.microsoft.com/office/drawing/2014/main" id="{E6E44DD0-BD82-088C-3D5C-1C8509A683A4}"/>
              </a:ext>
            </a:extLst>
          </p:cNvPr>
          <p:cNvSpPr>
            <a:spLocks noGrp="1" noChangeArrowheads="1"/>
          </p:cNvSpPr>
          <p:nvPr>
            <p:ph type="title"/>
          </p:nvPr>
        </p:nvSpPr>
        <p:spPr>
          <a:xfrm>
            <a:off x="685800" y="304800"/>
            <a:ext cx="7772400" cy="1143000"/>
          </a:xfrm>
        </p:spPr>
        <p:txBody>
          <a:bodyPr/>
          <a:lstStyle/>
          <a:p>
            <a:pPr eaLnBrk="1" hangingPunct="1"/>
            <a:r>
              <a:rPr lang="en-US" altLang="en-US"/>
              <a:t>Amish Life</a:t>
            </a:r>
          </a:p>
        </p:txBody>
      </p:sp>
      <p:pic>
        <p:nvPicPr>
          <p:cNvPr id="9219" name="Picture 4" descr="paradisefarm1">
            <a:extLst>
              <a:ext uri="{FF2B5EF4-FFF2-40B4-BE49-F238E27FC236}">
                <a16:creationId xmlns:a16="http://schemas.microsoft.com/office/drawing/2014/main" id="{3E3F2A4D-D4F2-7547-A719-3BB277054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889"/>
          <a:stretch>
            <a:fillRect/>
          </a:stretch>
        </p:blipFill>
        <p:spPr bwMode="auto">
          <a:xfrm>
            <a:off x="609600" y="1219200"/>
            <a:ext cx="48101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5" descr="SuperStock_1566-0172345">
            <a:extLst>
              <a:ext uri="{FF2B5EF4-FFF2-40B4-BE49-F238E27FC236}">
                <a16:creationId xmlns:a16="http://schemas.microsoft.com/office/drawing/2014/main" id="{228C528F-5612-656F-94E7-AA92BBD0B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4017963"/>
            <a:ext cx="4267200" cy="284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Number Placeholder 5">
            <a:extLst>
              <a:ext uri="{FF2B5EF4-FFF2-40B4-BE49-F238E27FC236}">
                <a16:creationId xmlns:a16="http://schemas.microsoft.com/office/drawing/2014/main" id="{86C2BDA5-5BBA-F1A0-392D-07B07A21E85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04EC21-33B3-7A4F-B0BD-C04AF012BA6E}" type="slidenum">
              <a:rPr lang="en-US" altLang="en-US" sz="1400"/>
              <a:pPr/>
              <a:t>8</a:t>
            </a:fld>
            <a:endParaRPr lang="en-US" altLang="en-US" sz="1400"/>
          </a:p>
        </p:txBody>
      </p:sp>
      <p:sp>
        <p:nvSpPr>
          <p:cNvPr id="10242" name="Rectangle 2">
            <a:extLst>
              <a:ext uri="{FF2B5EF4-FFF2-40B4-BE49-F238E27FC236}">
                <a16:creationId xmlns:a16="http://schemas.microsoft.com/office/drawing/2014/main" id="{FF1761E5-3CED-B09C-03BD-F2887D39DA49}"/>
              </a:ext>
            </a:extLst>
          </p:cNvPr>
          <p:cNvSpPr>
            <a:spLocks noGrp="1" noChangeArrowheads="1"/>
          </p:cNvSpPr>
          <p:nvPr>
            <p:ph type="title"/>
          </p:nvPr>
        </p:nvSpPr>
        <p:spPr/>
        <p:txBody>
          <a:bodyPr/>
          <a:lstStyle/>
          <a:p>
            <a:pPr eaLnBrk="1" hangingPunct="1"/>
            <a:r>
              <a:rPr lang="en-US" altLang="en-US"/>
              <a:t>Amish Life</a:t>
            </a:r>
          </a:p>
        </p:txBody>
      </p:sp>
      <p:pic>
        <p:nvPicPr>
          <p:cNvPr id="10243" name="Picture 4" descr="42736565">
            <a:extLst>
              <a:ext uri="{FF2B5EF4-FFF2-40B4-BE49-F238E27FC236}">
                <a16:creationId xmlns:a16="http://schemas.microsoft.com/office/drawing/2014/main" id="{944B47EC-BA82-836C-72D3-C0420D170F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635125"/>
            <a:ext cx="7086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Number Placeholder 5">
            <a:extLst>
              <a:ext uri="{FF2B5EF4-FFF2-40B4-BE49-F238E27FC236}">
                <a16:creationId xmlns:a16="http://schemas.microsoft.com/office/drawing/2014/main" id="{3F5C680F-C043-D3BA-B2F8-69B45C42A1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658C04-B9E9-BE4F-862C-1F1E5C95E140}" type="slidenum">
              <a:rPr lang="en-US" altLang="en-US" sz="1400"/>
              <a:pPr/>
              <a:t>9</a:t>
            </a:fld>
            <a:endParaRPr lang="en-US" altLang="en-US" sz="1400"/>
          </a:p>
        </p:txBody>
      </p:sp>
      <p:sp>
        <p:nvSpPr>
          <p:cNvPr id="11266" name="Rectangle 2">
            <a:extLst>
              <a:ext uri="{FF2B5EF4-FFF2-40B4-BE49-F238E27FC236}">
                <a16:creationId xmlns:a16="http://schemas.microsoft.com/office/drawing/2014/main" id="{3B33E758-FA66-4AD9-F56E-DA73E7D746E0}"/>
              </a:ext>
            </a:extLst>
          </p:cNvPr>
          <p:cNvSpPr>
            <a:spLocks noGrp="1" noChangeArrowheads="1"/>
          </p:cNvSpPr>
          <p:nvPr>
            <p:ph type="title"/>
          </p:nvPr>
        </p:nvSpPr>
        <p:spPr>
          <a:xfrm>
            <a:off x="609600" y="609600"/>
            <a:ext cx="7772400" cy="1143000"/>
          </a:xfrm>
        </p:spPr>
        <p:txBody>
          <a:bodyPr/>
          <a:lstStyle/>
          <a:p>
            <a:pPr eaLnBrk="1" hangingPunct="1"/>
            <a:r>
              <a:rPr lang="en-US" altLang="en-US"/>
              <a:t>Amish Life</a:t>
            </a:r>
          </a:p>
        </p:txBody>
      </p:sp>
      <p:pic>
        <p:nvPicPr>
          <p:cNvPr id="11267" name="Picture 4" descr="42797465">
            <a:extLst>
              <a:ext uri="{FF2B5EF4-FFF2-40B4-BE49-F238E27FC236}">
                <a16:creationId xmlns:a16="http://schemas.microsoft.com/office/drawing/2014/main" id="{B1998022-2933-AC39-F762-15F0E89B8A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35125"/>
            <a:ext cx="7391400" cy="492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Number Placeholder 5">
            <a:extLst>
              <a:ext uri="{FF2B5EF4-FFF2-40B4-BE49-F238E27FC236}">
                <a16:creationId xmlns:a16="http://schemas.microsoft.com/office/drawing/2014/main" id="{2577F66D-739B-F9D1-9BEA-D1C724F3A36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21D918-5A7D-C849-9DBB-DBA2CDF65D1A}" type="slidenum">
              <a:rPr lang="en-US" altLang="en-US" sz="1400"/>
              <a:pPr/>
              <a:t>10</a:t>
            </a:fld>
            <a:endParaRPr lang="en-US" altLang="en-US" sz="1400"/>
          </a:p>
        </p:txBody>
      </p:sp>
      <p:sp>
        <p:nvSpPr>
          <p:cNvPr id="12290" name="Rectangle 2">
            <a:extLst>
              <a:ext uri="{FF2B5EF4-FFF2-40B4-BE49-F238E27FC236}">
                <a16:creationId xmlns:a16="http://schemas.microsoft.com/office/drawing/2014/main" id="{198AAC1D-65C8-FD1A-A673-38D488C142B8}"/>
              </a:ext>
            </a:extLst>
          </p:cNvPr>
          <p:cNvSpPr>
            <a:spLocks noGrp="1" noChangeArrowheads="1"/>
          </p:cNvSpPr>
          <p:nvPr>
            <p:ph type="title"/>
          </p:nvPr>
        </p:nvSpPr>
        <p:spPr>
          <a:xfrm>
            <a:off x="685800" y="228600"/>
            <a:ext cx="7772400" cy="1143000"/>
          </a:xfrm>
        </p:spPr>
        <p:txBody>
          <a:bodyPr/>
          <a:lstStyle/>
          <a:p>
            <a:pPr eaLnBrk="1" hangingPunct="1"/>
            <a:r>
              <a:rPr lang="en-US" altLang="en-US"/>
              <a:t>Amish Life</a:t>
            </a:r>
          </a:p>
        </p:txBody>
      </p:sp>
      <p:pic>
        <p:nvPicPr>
          <p:cNvPr id="12291" name="Picture 4" descr="buggysign1">
            <a:extLst>
              <a:ext uri="{FF2B5EF4-FFF2-40B4-BE49-F238E27FC236}">
                <a16:creationId xmlns:a16="http://schemas.microsoft.com/office/drawing/2014/main" id="{82A7BEA8-7939-8EE6-89CE-16182CA03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41783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5" descr="amishboywalking1">
            <a:extLst>
              <a:ext uri="{FF2B5EF4-FFF2-40B4-BE49-F238E27FC236}">
                <a16:creationId xmlns:a16="http://schemas.microsoft.com/office/drawing/2014/main" id="{9FCB222E-0FBA-873F-9638-D0C8BB721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46225"/>
            <a:ext cx="39624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0340lg">
            <a:extLst>
              <a:ext uri="{FF2B5EF4-FFF2-40B4-BE49-F238E27FC236}">
                <a16:creationId xmlns:a16="http://schemas.microsoft.com/office/drawing/2014/main" id="{26F539A4-81C0-3FAF-B46C-89D5F93D72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949700"/>
            <a:ext cx="4038600" cy="280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Number Placeholder 5">
            <a:extLst>
              <a:ext uri="{FF2B5EF4-FFF2-40B4-BE49-F238E27FC236}">
                <a16:creationId xmlns:a16="http://schemas.microsoft.com/office/drawing/2014/main" id="{6C193E10-C191-9A24-0F8B-988C0F6CD05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42C1BB-89FF-0143-990A-09AD7A72FC17}" type="slidenum">
              <a:rPr lang="en-US" altLang="en-US" sz="1400"/>
              <a:pPr/>
              <a:t>11</a:t>
            </a:fld>
            <a:endParaRPr lang="en-US" altLang="en-US" sz="1400"/>
          </a:p>
        </p:txBody>
      </p:sp>
      <p:sp>
        <p:nvSpPr>
          <p:cNvPr id="13314" name="Rectangle 2">
            <a:extLst>
              <a:ext uri="{FF2B5EF4-FFF2-40B4-BE49-F238E27FC236}">
                <a16:creationId xmlns:a16="http://schemas.microsoft.com/office/drawing/2014/main" id="{450D9F7A-09C3-D7AF-426D-985357D3FEA0}"/>
              </a:ext>
            </a:extLst>
          </p:cNvPr>
          <p:cNvSpPr>
            <a:spLocks noGrp="1" noChangeArrowheads="1"/>
          </p:cNvSpPr>
          <p:nvPr>
            <p:ph type="title"/>
          </p:nvPr>
        </p:nvSpPr>
        <p:spPr>
          <a:xfrm>
            <a:off x="685800" y="304800"/>
            <a:ext cx="7772400" cy="1143000"/>
          </a:xfrm>
        </p:spPr>
        <p:txBody>
          <a:bodyPr/>
          <a:lstStyle/>
          <a:p>
            <a:pPr eaLnBrk="1" hangingPunct="1"/>
            <a:r>
              <a:rPr lang="en-US" altLang="en-US"/>
              <a:t>Amish Life</a:t>
            </a:r>
          </a:p>
        </p:txBody>
      </p:sp>
      <p:pic>
        <p:nvPicPr>
          <p:cNvPr id="13315" name="Picture 4" descr="65290287">
            <a:extLst>
              <a:ext uri="{FF2B5EF4-FFF2-40B4-BE49-F238E27FC236}">
                <a16:creationId xmlns:a16="http://schemas.microsoft.com/office/drawing/2014/main" id="{B7289A36-F1B4-C44A-D620-E87313B019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30300"/>
            <a:ext cx="7924800" cy="56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5">
            <a:extLst>
              <a:ext uri="{FF2B5EF4-FFF2-40B4-BE49-F238E27FC236}">
                <a16:creationId xmlns:a16="http://schemas.microsoft.com/office/drawing/2014/main" id="{A1C6D8CF-DC91-0C5C-1498-24FD781F1AD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9E6C21A-E000-6A4E-9ED0-7FF091C882F0}" type="slidenum">
              <a:rPr lang="en-US" altLang="en-US" sz="1400"/>
              <a:pPr/>
              <a:t>12</a:t>
            </a:fld>
            <a:endParaRPr lang="en-US" altLang="en-US" sz="1400"/>
          </a:p>
        </p:txBody>
      </p:sp>
      <p:sp>
        <p:nvSpPr>
          <p:cNvPr id="14338" name="Rectangle 2">
            <a:extLst>
              <a:ext uri="{FF2B5EF4-FFF2-40B4-BE49-F238E27FC236}">
                <a16:creationId xmlns:a16="http://schemas.microsoft.com/office/drawing/2014/main" id="{633BA106-5130-B3FD-1DBA-01B3666915C3}"/>
              </a:ext>
            </a:extLst>
          </p:cNvPr>
          <p:cNvSpPr>
            <a:spLocks noGrp="1" noChangeArrowheads="1"/>
          </p:cNvSpPr>
          <p:nvPr>
            <p:ph type="title"/>
          </p:nvPr>
        </p:nvSpPr>
        <p:spPr/>
        <p:txBody>
          <a:bodyPr/>
          <a:lstStyle/>
          <a:p>
            <a:pPr eaLnBrk="1" hangingPunct="1"/>
            <a:r>
              <a:rPr lang="en-US" altLang="en-US"/>
              <a:t>Amish Life</a:t>
            </a:r>
          </a:p>
        </p:txBody>
      </p:sp>
      <p:pic>
        <p:nvPicPr>
          <p:cNvPr id="14339" name="Picture 4" descr="0228lg">
            <a:extLst>
              <a:ext uri="{FF2B5EF4-FFF2-40B4-BE49-F238E27FC236}">
                <a16:creationId xmlns:a16="http://schemas.microsoft.com/office/drawing/2014/main" id="{4019A2CC-CBEF-2C21-1579-4C194FB2D8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713" y="1600200"/>
            <a:ext cx="3011487"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5" descr="51957779">
            <a:extLst>
              <a:ext uri="{FF2B5EF4-FFF2-40B4-BE49-F238E27FC236}">
                <a16:creationId xmlns:a16="http://schemas.microsoft.com/office/drawing/2014/main" id="{D83C1575-D42A-8195-B34F-52C89322C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524000"/>
            <a:ext cx="3505200"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amish_baby">
            <a:extLst>
              <a:ext uri="{FF2B5EF4-FFF2-40B4-BE49-F238E27FC236}">
                <a16:creationId xmlns:a16="http://schemas.microsoft.com/office/drawing/2014/main" id="{CAB2604E-E0AB-3545-39F7-7ECECEF27A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929063"/>
            <a:ext cx="3657600"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5">
            <a:extLst>
              <a:ext uri="{FF2B5EF4-FFF2-40B4-BE49-F238E27FC236}">
                <a16:creationId xmlns:a16="http://schemas.microsoft.com/office/drawing/2014/main" id="{BB38A1B7-939C-B053-A283-FAC59E3E21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4198422-1209-CE4A-816E-CFA96089F3C7}" type="slidenum">
              <a:rPr lang="en-US" altLang="en-US" sz="1400"/>
              <a:pPr/>
              <a:t>13</a:t>
            </a:fld>
            <a:endParaRPr lang="en-US" altLang="en-US" sz="1400"/>
          </a:p>
        </p:txBody>
      </p:sp>
      <p:sp>
        <p:nvSpPr>
          <p:cNvPr id="15362" name="Rectangle 2">
            <a:extLst>
              <a:ext uri="{FF2B5EF4-FFF2-40B4-BE49-F238E27FC236}">
                <a16:creationId xmlns:a16="http://schemas.microsoft.com/office/drawing/2014/main" id="{72CE8913-D655-E344-5218-CF6E44367BCF}"/>
              </a:ext>
            </a:extLst>
          </p:cNvPr>
          <p:cNvSpPr>
            <a:spLocks noGrp="1" noChangeArrowheads="1"/>
          </p:cNvSpPr>
          <p:nvPr>
            <p:ph type="title"/>
          </p:nvPr>
        </p:nvSpPr>
        <p:spPr/>
        <p:txBody>
          <a:bodyPr/>
          <a:lstStyle/>
          <a:p>
            <a:pPr eaLnBrk="1" hangingPunct="1"/>
            <a:r>
              <a:rPr lang="en-US" altLang="en-US"/>
              <a:t>Amish Life</a:t>
            </a:r>
          </a:p>
        </p:txBody>
      </p:sp>
      <p:pic>
        <p:nvPicPr>
          <p:cNvPr id="15363" name="Picture 4" descr="0290lg">
            <a:extLst>
              <a:ext uri="{FF2B5EF4-FFF2-40B4-BE49-F238E27FC236}">
                <a16:creationId xmlns:a16="http://schemas.microsoft.com/office/drawing/2014/main" id="{01F66EAA-3451-A220-9EFB-D129F12213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813" y="1714500"/>
            <a:ext cx="5894387"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descr="51834425">
            <a:extLst>
              <a:ext uri="{FF2B5EF4-FFF2-40B4-BE49-F238E27FC236}">
                <a16:creationId xmlns:a16="http://schemas.microsoft.com/office/drawing/2014/main" id="{13361BA3-78A7-F9CC-BCC2-2EF0BD170C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828800"/>
            <a:ext cx="225107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Number Placeholder 5">
            <a:extLst>
              <a:ext uri="{FF2B5EF4-FFF2-40B4-BE49-F238E27FC236}">
                <a16:creationId xmlns:a16="http://schemas.microsoft.com/office/drawing/2014/main" id="{4C5AC182-AC27-97A7-B15E-20C3C98F635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7E6FD99-EA6F-9B4C-8C03-4AD905E3494A}" type="slidenum">
              <a:rPr lang="en-US" altLang="en-US" sz="1400"/>
              <a:pPr/>
              <a:t>14</a:t>
            </a:fld>
            <a:endParaRPr lang="en-US" altLang="en-US" sz="1400"/>
          </a:p>
        </p:txBody>
      </p:sp>
      <p:sp>
        <p:nvSpPr>
          <p:cNvPr id="16386" name="Rectangle 2">
            <a:extLst>
              <a:ext uri="{FF2B5EF4-FFF2-40B4-BE49-F238E27FC236}">
                <a16:creationId xmlns:a16="http://schemas.microsoft.com/office/drawing/2014/main" id="{05EC0B58-0DC3-130C-1437-17F8D03DE7DB}"/>
              </a:ext>
            </a:extLst>
          </p:cNvPr>
          <p:cNvSpPr>
            <a:spLocks noGrp="1" noChangeArrowheads="1"/>
          </p:cNvSpPr>
          <p:nvPr>
            <p:ph type="title"/>
          </p:nvPr>
        </p:nvSpPr>
        <p:spPr/>
        <p:txBody>
          <a:bodyPr/>
          <a:lstStyle/>
          <a:p>
            <a:pPr eaLnBrk="1" hangingPunct="1"/>
            <a:r>
              <a:rPr lang="en-US" altLang="en-US"/>
              <a:t>Amish Life</a:t>
            </a:r>
          </a:p>
        </p:txBody>
      </p:sp>
      <p:pic>
        <p:nvPicPr>
          <p:cNvPr id="16387" name="Picture 4" descr="425">
            <a:extLst>
              <a:ext uri="{FF2B5EF4-FFF2-40B4-BE49-F238E27FC236}">
                <a16:creationId xmlns:a16="http://schemas.microsoft.com/office/drawing/2014/main" id="{66C41694-94B1-CDC5-E2CF-4DD11A934F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4187825" cy="302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0468lg">
            <a:extLst>
              <a:ext uri="{FF2B5EF4-FFF2-40B4-BE49-F238E27FC236}">
                <a16:creationId xmlns:a16="http://schemas.microsoft.com/office/drawing/2014/main" id="{86FB2411-248A-BE1A-ECB5-5B6E7DA27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676400"/>
            <a:ext cx="4648200" cy="339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Number Placeholder 5">
            <a:extLst>
              <a:ext uri="{FF2B5EF4-FFF2-40B4-BE49-F238E27FC236}">
                <a16:creationId xmlns:a16="http://schemas.microsoft.com/office/drawing/2014/main" id="{C18B9B86-8E32-D9C6-A1C7-3DE6B7254D6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F306119-7556-D84D-82F8-022456BF44C1}" type="slidenum">
              <a:rPr lang="en-US" altLang="en-US" sz="1400"/>
              <a:pPr/>
              <a:t>15</a:t>
            </a:fld>
            <a:endParaRPr lang="en-US" altLang="en-US" sz="1400"/>
          </a:p>
        </p:txBody>
      </p:sp>
      <p:sp>
        <p:nvSpPr>
          <p:cNvPr id="17410" name="Rectangle 2">
            <a:extLst>
              <a:ext uri="{FF2B5EF4-FFF2-40B4-BE49-F238E27FC236}">
                <a16:creationId xmlns:a16="http://schemas.microsoft.com/office/drawing/2014/main" id="{4772D905-F486-34FD-0769-AE56D034BBA0}"/>
              </a:ext>
            </a:extLst>
          </p:cNvPr>
          <p:cNvSpPr>
            <a:spLocks noGrp="1" noChangeArrowheads="1"/>
          </p:cNvSpPr>
          <p:nvPr>
            <p:ph type="title"/>
          </p:nvPr>
        </p:nvSpPr>
        <p:spPr/>
        <p:txBody>
          <a:bodyPr/>
          <a:lstStyle/>
          <a:p>
            <a:pPr eaLnBrk="1" hangingPunct="1"/>
            <a:r>
              <a:rPr lang="en-US" altLang="en-US"/>
              <a:t>Amish Life</a:t>
            </a:r>
          </a:p>
        </p:txBody>
      </p:sp>
      <p:pic>
        <p:nvPicPr>
          <p:cNvPr id="17411" name="Picture 4" descr="1484_small">
            <a:extLst>
              <a:ext uri="{FF2B5EF4-FFF2-40B4-BE49-F238E27FC236}">
                <a16:creationId xmlns:a16="http://schemas.microsoft.com/office/drawing/2014/main" id="{6D1D498E-87D7-D817-73F1-740FF62DB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0"/>
            <a:ext cx="3352800" cy="24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5" descr="817">
            <a:extLst>
              <a:ext uri="{FF2B5EF4-FFF2-40B4-BE49-F238E27FC236}">
                <a16:creationId xmlns:a16="http://schemas.microsoft.com/office/drawing/2014/main" id="{FBD92828-19A4-7D86-1139-E97CB8A71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268538"/>
            <a:ext cx="4187825" cy="306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6" descr="1885">
            <a:extLst>
              <a:ext uri="{FF2B5EF4-FFF2-40B4-BE49-F238E27FC236}">
                <a16:creationId xmlns:a16="http://schemas.microsoft.com/office/drawing/2014/main" id="{CF13757A-3E2E-E33B-BFB2-EB3CC863E0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962400"/>
            <a:ext cx="327660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a:extLst>
              <a:ext uri="{FF2B5EF4-FFF2-40B4-BE49-F238E27FC236}">
                <a16:creationId xmlns:a16="http://schemas.microsoft.com/office/drawing/2014/main" id="{61769860-39D9-ACA6-47E5-39B1C7FCAFB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EE171EB-091E-EF47-AEBC-32D467164947}" type="slidenum">
              <a:rPr lang="en-US" altLang="en-US" sz="1400"/>
              <a:pPr/>
              <a:t>16</a:t>
            </a:fld>
            <a:endParaRPr lang="en-US" altLang="en-US" sz="1400"/>
          </a:p>
        </p:txBody>
      </p:sp>
      <p:sp>
        <p:nvSpPr>
          <p:cNvPr id="18434" name="Rectangle 2">
            <a:extLst>
              <a:ext uri="{FF2B5EF4-FFF2-40B4-BE49-F238E27FC236}">
                <a16:creationId xmlns:a16="http://schemas.microsoft.com/office/drawing/2014/main" id="{D37E9499-A66D-0A28-AB5E-9626A319CE0C}"/>
              </a:ext>
            </a:extLst>
          </p:cNvPr>
          <p:cNvSpPr>
            <a:spLocks noGrp="1" noChangeArrowheads="1"/>
          </p:cNvSpPr>
          <p:nvPr>
            <p:ph type="title"/>
          </p:nvPr>
        </p:nvSpPr>
        <p:spPr/>
        <p:txBody>
          <a:bodyPr/>
          <a:lstStyle/>
          <a:p>
            <a:pPr eaLnBrk="1" hangingPunct="1"/>
            <a:r>
              <a:rPr lang="en-US" altLang="en-US"/>
              <a:t>Amish Life</a:t>
            </a:r>
          </a:p>
        </p:txBody>
      </p:sp>
      <p:pic>
        <p:nvPicPr>
          <p:cNvPr id="18435" name="Picture 4" descr="33708791">
            <a:extLst>
              <a:ext uri="{FF2B5EF4-FFF2-40B4-BE49-F238E27FC236}">
                <a16:creationId xmlns:a16="http://schemas.microsoft.com/office/drawing/2014/main" id="{95013AC6-675E-DBDC-1CF2-E200868B21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447800"/>
            <a:ext cx="672465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Number Placeholder 5">
            <a:extLst>
              <a:ext uri="{FF2B5EF4-FFF2-40B4-BE49-F238E27FC236}">
                <a16:creationId xmlns:a16="http://schemas.microsoft.com/office/drawing/2014/main" id="{75821EE1-EC8C-FAED-789C-6D2FC019D2C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D1C6A27-FF19-AC47-A6B8-0DB1F3B4A695}" type="slidenum">
              <a:rPr lang="en-US" altLang="en-US" sz="1400"/>
              <a:pPr/>
              <a:t>17</a:t>
            </a:fld>
            <a:endParaRPr lang="en-US" altLang="en-US" sz="1400"/>
          </a:p>
        </p:txBody>
      </p:sp>
      <p:sp>
        <p:nvSpPr>
          <p:cNvPr id="19458" name="Rectangle 2">
            <a:extLst>
              <a:ext uri="{FF2B5EF4-FFF2-40B4-BE49-F238E27FC236}">
                <a16:creationId xmlns:a16="http://schemas.microsoft.com/office/drawing/2014/main" id="{8401EF2D-3973-11D3-FFCB-27D472217B11}"/>
              </a:ext>
            </a:extLst>
          </p:cNvPr>
          <p:cNvSpPr>
            <a:spLocks noGrp="1" noChangeArrowheads="1"/>
          </p:cNvSpPr>
          <p:nvPr>
            <p:ph type="title"/>
          </p:nvPr>
        </p:nvSpPr>
        <p:spPr/>
        <p:txBody>
          <a:bodyPr/>
          <a:lstStyle/>
          <a:p>
            <a:pPr eaLnBrk="1" hangingPunct="1"/>
            <a:r>
              <a:rPr lang="en-US" altLang="en-US"/>
              <a:t>Amish Life</a:t>
            </a:r>
          </a:p>
        </p:txBody>
      </p:sp>
      <p:pic>
        <p:nvPicPr>
          <p:cNvPr id="19459" name="Picture 4" descr="33836314">
            <a:extLst>
              <a:ext uri="{FF2B5EF4-FFF2-40B4-BE49-F238E27FC236}">
                <a16:creationId xmlns:a16="http://schemas.microsoft.com/office/drawing/2014/main" id="{CBF85862-1BE8-489D-7AC5-F6B9FCFF57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52600"/>
            <a:ext cx="6724650" cy="448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Number Placeholder 5">
            <a:extLst>
              <a:ext uri="{FF2B5EF4-FFF2-40B4-BE49-F238E27FC236}">
                <a16:creationId xmlns:a16="http://schemas.microsoft.com/office/drawing/2014/main" id="{F5A44DE0-A621-FDBC-4A55-A426A0788C8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A536AD6-06A1-5342-AFCB-F4E040B31471}" type="slidenum">
              <a:rPr lang="en-US" altLang="en-US" sz="1400"/>
              <a:pPr/>
              <a:t>18</a:t>
            </a:fld>
            <a:endParaRPr lang="en-US" altLang="en-US" sz="1400"/>
          </a:p>
        </p:txBody>
      </p:sp>
      <p:sp>
        <p:nvSpPr>
          <p:cNvPr id="20482" name="Rectangle 2">
            <a:extLst>
              <a:ext uri="{FF2B5EF4-FFF2-40B4-BE49-F238E27FC236}">
                <a16:creationId xmlns:a16="http://schemas.microsoft.com/office/drawing/2014/main" id="{85F817BD-5BA3-BB52-9EBC-5A72E5086003}"/>
              </a:ext>
            </a:extLst>
          </p:cNvPr>
          <p:cNvSpPr>
            <a:spLocks noGrp="1" noChangeArrowheads="1"/>
          </p:cNvSpPr>
          <p:nvPr>
            <p:ph type="title"/>
          </p:nvPr>
        </p:nvSpPr>
        <p:spPr/>
        <p:txBody>
          <a:bodyPr/>
          <a:lstStyle/>
          <a:p>
            <a:pPr eaLnBrk="1" hangingPunct="1"/>
            <a:r>
              <a:rPr lang="en-US" altLang="en-US"/>
              <a:t>Amish Life</a:t>
            </a:r>
          </a:p>
        </p:txBody>
      </p:sp>
      <p:pic>
        <p:nvPicPr>
          <p:cNvPr id="20483" name="Picture 5" descr="amishplowing2">
            <a:extLst>
              <a:ext uri="{FF2B5EF4-FFF2-40B4-BE49-F238E27FC236}">
                <a16:creationId xmlns:a16="http://schemas.microsoft.com/office/drawing/2014/main" id="{778EE28A-0961-9F69-93BD-8CAA1F216A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362200"/>
            <a:ext cx="6261100"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5">
            <a:extLst>
              <a:ext uri="{FF2B5EF4-FFF2-40B4-BE49-F238E27FC236}">
                <a16:creationId xmlns:a16="http://schemas.microsoft.com/office/drawing/2014/main" id="{B23C4860-8167-6EAA-7D1F-4A425224073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7B88540-D02A-2E4A-8190-1C77337CBD9A}" type="slidenum">
              <a:rPr lang="en-US" altLang="en-US" sz="1400"/>
              <a:pPr/>
              <a:t>19</a:t>
            </a:fld>
            <a:endParaRPr lang="en-US" altLang="en-US" sz="1400"/>
          </a:p>
        </p:txBody>
      </p:sp>
      <p:sp>
        <p:nvSpPr>
          <p:cNvPr id="21506" name="Rectangle 2">
            <a:extLst>
              <a:ext uri="{FF2B5EF4-FFF2-40B4-BE49-F238E27FC236}">
                <a16:creationId xmlns:a16="http://schemas.microsoft.com/office/drawing/2014/main" id="{0F6DC2B6-7690-A923-DAD4-B8A32DE38625}"/>
              </a:ext>
            </a:extLst>
          </p:cNvPr>
          <p:cNvSpPr>
            <a:spLocks noGrp="1" noChangeArrowheads="1"/>
          </p:cNvSpPr>
          <p:nvPr>
            <p:ph type="title"/>
          </p:nvPr>
        </p:nvSpPr>
        <p:spPr>
          <a:xfrm>
            <a:off x="685800" y="228600"/>
            <a:ext cx="7772400" cy="1143000"/>
          </a:xfrm>
        </p:spPr>
        <p:txBody>
          <a:bodyPr/>
          <a:lstStyle/>
          <a:p>
            <a:pPr eaLnBrk="1" hangingPunct="1"/>
            <a:r>
              <a:rPr lang="en-US" altLang="en-US"/>
              <a:t>Amish Life</a:t>
            </a:r>
          </a:p>
        </p:txBody>
      </p:sp>
      <p:pic>
        <p:nvPicPr>
          <p:cNvPr id="21507" name="Picture 4" descr="amishcart5">
            <a:extLst>
              <a:ext uri="{FF2B5EF4-FFF2-40B4-BE49-F238E27FC236}">
                <a16:creationId xmlns:a16="http://schemas.microsoft.com/office/drawing/2014/main" id="{B9C1E118-C83F-B415-E74C-C50C7BEDE7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470025"/>
            <a:ext cx="6553200"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a:extLst>
              <a:ext uri="{FF2B5EF4-FFF2-40B4-BE49-F238E27FC236}">
                <a16:creationId xmlns:a16="http://schemas.microsoft.com/office/drawing/2014/main" id="{73D42AA5-02CD-F4D5-DBC0-73FAE09382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C26593E-F233-5E4A-BF8B-8272918C5D99}" type="slidenum">
              <a:rPr lang="en-US" altLang="en-US" sz="1400"/>
              <a:pPr/>
              <a:t>20</a:t>
            </a:fld>
            <a:endParaRPr lang="en-US" altLang="en-US" sz="1400"/>
          </a:p>
        </p:txBody>
      </p:sp>
      <p:sp>
        <p:nvSpPr>
          <p:cNvPr id="22530" name="Rectangle 2">
            <a:extLst>
              <a:ext uri="{FF2B5EF4-FFF2-40B4-BE49-F238E27FC236}">
                <a16:creationId xmlns:a16="http://schemas.microsoft.com/office/drawing/2014/main" id="{85087FB3-543C-B6AF-A6D8-8565B0F908D4}"/>
              </a:ext>
            </a:extLst>
          </p:cNvPr>
          <p:cNvSpPr>
            <a:spLocks noGrp="1" noChangeArrowheads="1"/>
          </p:cNvSpPr>
          <p:nvPr>
            <p:ph type="title"/>
          </p:nvPr>
        </p:nvSpPr>
        <p:spPr/>
        <p:txBody>
          <a:bodyPr/>
          <a:lstStyle/>
          <a:p>
            <a:pPr eaLnBrk="1" hangingPunct="1"/>
            <a:r>
              <a:rPr lang="en-US" altLang="en-US"/>
              <a:t>Amish Life</a:t>
            </a:r>
          </a:p>
        </p:txBody>
      </p:sp>
      <p:pic>
        <p:nvPicPr>
          <p:cNvPr id="22531" name="Picture 5" descr="buggy_crash_3_amish_3">
            <a:extLst>
              <a:ext uri="{FF2B5EF4-FFF2-40B4-BE49-F238E27FC236}">
                <a16:creationId xmlns:a16="http://schemas.microsoft.com/office/drawing/2014/main" id="{E49A5FFD-9389-5673-C0EE-E40CEE0A0F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24000"/>
            <a:ext cx="6858000" cy="510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Number Placeholder 5">
            <a:extLst>
              <a:ext uri="{FF2B5EF4-FFF2-40B4-BE49-F238E27FC236}">
                <a16:creationId xmlns:a16="http://schemas.microsoft.com/office/drawing/2014/main" id="{F26295CD-1BE2-2D10-533B-CF1E99B3A0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4F8C394-DE5D-DF4B-89EF-64FDF333A455}" type="slidenum">
              <a:rPr lang="en-US" altLang="en-US" sz="1400"/>
              <a:pPr/>
              <a:t>21</a:t>
            </a:fld>
            <a:endParaRPr lang="en-US" altLang="en-US" sz="1400"/>
          </a:p>
        </p:txBody>
      </p:sp>
      <p:sp>
        <p:nvSpPr>
          <p:cNvPr id="23554" name="Rectangle 2">
            <a:extLst>
              <a:ext uri="{FF2B5EF4-FFF2-40B4-BE49-F238E27FC236}">
                <a16:creationId xmlns:a16="http://schemas.microsoft.com/office/drawing/2014/main" id="{F8206605-84AF-3696-8A3C-4463C11F5641}"/>
              </a:ext>
            </a:extLst>
          </p:cNvPr>
          <p:cNvSpPr>
            <a:spLocks noGrp="1" noChangeArrowheads="1"/>
          </p:cNvSpPr>
          <p:nvPr>
            <p:ph type="title"/>
          </p:nvPr>
        </p:nvSpPr>
        <p:spPr/>
        <p:txBody>
          <a:bodyPr/>
          <a:lstStyle/>
          <a:p>
            <a:pPr eaLnBrk="1" hangingPunct="1"/>
            <a:r>
              <a:rPr lang="en-US" altLang="en-US"/>
              <a:t>Amish Life</a:t>
            </a:r>
          </a:p>
        </p:txBody>
      </p:sp>
      <p:pic>
        <p:nvPicPr>
          <p:cNvPr id="23555" name="Picture 4" descr="amishbuggy_wideweb__470x309,0">
            <a:extLst>
              <a:ext uri="{FF2B5EF4-FFF2-40B4-BE49-F238E27FC236}">
                <a16:creationId xmlns:a16="http://schemas.microsoft.com/office/drawing/2014/main" id="{67C01D1A-BAC9-DED0-FB6A-88F9F7F1A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77975"/>
            <a:ext cx="7620000"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a:extLst>
              <a:ext uri="{FF2B5EF4-FFF2-40B4-BE49-F238E27FC236}">
                <a16:creationId xmlns:a16="http://schemas.microsoft.com/office/drawing/2014/main" id="{209AC4B5-FF45-78BE-A2D4-32711CCD56C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1A167C-B605-7841-891E-B495CBDAD962}" type="slidenum">
              <a:rPr lang="en-US" altLang="en-US" sz="1400"/>
              <a:pPr/>
              <a:t>22</a:t>
            </a:fld>
            <a:endParaRPr lang="en-US" altLang="en-US" sz="1400"/>
          </a:p>
        </p:txBody>
      </p:sp>
      <p:sp>
        <p:nvSpPr>
          <p:cNvPr id="24578" name="Rectangle 2">
            <a:extLst>
              <a:ext uri="{FF2B5EF4-FFF2-40B4-BE49-F238E27FC236}">
                <a16:creationId xmlns:a16="http://schemas.microsoft.com/office/drawing/2014/main" id="{0E3A70E6-1019-8F75-C8B8-091457610F7C}"/>
              </a:ext>
            </a:extLst>
          </p:cNvPr>
          <p:cNvSpPr>
            <a:spLocks noGrp="1" noChangeArrowheads="1"/>
          </p:cNvSpPr>
          <p:nvPr>
            <p:ph type="title"/>
          </p:nvPr>
        </p:nvSpPr>
        <p:spPr>
          <a:xfrm>
            <a:off x="304800" y="228600"/>
            <a:ext cx="8534400" cy="1143000"/>
          </a:xfrm>
        </p:spPr>
        <p:txBody>
          <a:bodyPr/>
          <a:lstStyle/>
          <a:p>
            <a:pPr eaLnBrk="1" hangingPunct="1"/>
            <a:r>
              <a:rPr lang="en-US" altLang="en-US" sz="4000">
                <a:solidFill>
                  <a:schemeClr val="tx1"/>
                </a:solidFill>
                <a:ea typeface="SimSun" panose="02010600030101010101" pitchFamily="2" charset="-122"/>
              </a:rPr>
              <a:t>B. From Mercantilism to Dominion</a:t>
            </a:r>
            <a:endParaRPr lang="en-US" altLang="en-US" sz="4000"/>
          </a:p>
        </p:txBody>
      </p:sp>
      <p:sp>
        <p:nvSpPr>
          <p:cNvPr id="24579" name="Rectangle 3">
            <a:extLst>
              <a:ext uri="{FF2B5EF4-FFF2-40B4-BE49-F238E27FC236}">
                <a16:creationId xmlns:a16="http://schemas.microsoft.com/office/drawing/2014/main" id="{A155C616-8AEA-B63F-A9DC-8E49676585B2}"/>
              </a:ext>
            </a:extLst>
          </p:cNvPr>
          <p:cNvSpPr>
            <a:spLocks noGrp="1" noChangeArrowheads="1"/>
          </p:cNvSpPr>
          <p:nvPr>
            <p:ph type="body" idx="1"/>
          </p:nvPr>
        </p:nvSpPr>
        <p:spPr>
          <a:xfrm>
            <a:off x="0" y="1066800"/>
            <a:ext cx="9144000" cy="4114800"/>
          </a:xfrm>
        </p:spPr>
        <p:txBody>
          <a:bodyPr/>
          <a:lstStyle/>
          <a:p>
            <a:pPr marL="533400" indent="-533400" eaLnBrk="1" hangingPunct="1">
              <a:lnSpc>
                <a:spcPct val="90000"/>
              </a:lnSpc>
              <a:buFontTx/>
              <a:buAutoNum type="arabicPeriod"/>
            </a:pPr>
            <a:r>
              <a:rPr lang="en-US" altLang="en-US" sz="2800">
                <a:ea typeface="SimSun" panose="02010600030101010101" pitchFamily="2" charset="-122"/>
              </a:rPr>
              <a:t>In the 1650s the English government imposed mercantilism, via the Navigation Acts</a:t>
            </a:r>
          </a:p>
          <a:p>
            <a:pPr marL="533400" indent="-533400" eaLnBrk="1" hangingPunct="1">
              <a:lnSpc>
                <a:spcPct val="90000"/>
              </a:lnSpc>
              <a:buFontTx/>
              <a:buAutoNum type="arabicPeriod"/>
            </a:pPr>
            <a:r>
              <a:rPr lang="en-US" altLang="en-US" sz="2800">
                <a:ea typeface="SimSun" panose="02010600030101010101" pitchFamily="2" charset="-122"/>
              </a:rPr>
              <a:t>Regulated colonial commerce and manufacturing.</a:t>
            </a:r>
          </a:p>
          <a:p>
            <a:pPr marL="533400" indent="-533400" eaLnBrk="1" hangingPunct="1">
              <a:lnSpc>
                <a:spcPct val="90000"/>
              </a:lnSpc>
              <a:buFontTx/>
              <a:buAutoNum type="arabicPeriod"/>
            </a:pPr>
            <a:r>
              <a:rPr lang="en-US" altLang="en-US" sz="2800">
                <a:ea typeface="SimSun" panose="02010600030101010101" pitchFamily="2" charset="-122"/>
              </a:rPr>
              <a:t>The Revenue Act of 1673 imposed a </a:t>
            </a:r>
            <a:r>
              <a:rPr lang="ja-JP" altLang="en-US" sz="2800">
                <a:ea typeface="SimSun" panose="02010600030101010101" pitchFamily="2" charset="-122"/>
              </a:rPr>
              <a:t>“</a:t>
            </a:r>
            <a:r>
              <a:rPr lang="en-US" altLang="ja-JP" sz="2800">
                <a:ea typeface="SimSun" panose="02010600030101010101" pitchFamily="2" charset="-122"/>
              </a:rPr>
              <a:t>plantation  duty</a:t>
            </a:r>
            <a:r>
              <a:rPr lang="ja-JP" altLang="en-US" sz="2800">
                <a:ea typeface="SimSun" panose="02010600030101010101" pitchFamily="2" charset="-122"/>
              </a:rPr>
              <a:t>”</a:t>
            </a:r>
            <a:r>
              <a:rPr lang="en-US" altLang="ja-JP" sz="2800">
                <a:ea typeface="SimSun" panose="02010600030101010101" pitchFamily="2" charset="-122"/>
              </a:rPr>
              <a:t> on sugar and tobacco exports and created a staff of customs officials to collect it.</a:t>
            </a:r>
          </a:p>
          <a:p>
            <a:pPr marL="533400" indent="-533400" eaLnBrk="1" hangingPunct="1">
              <a:lnSpc>
                <a:spcPct val="90000"/>
              </a:lnSpc>
              <a:buFontTx/>
              <a:buAutoNum type="arabicPeriod"/>
            </a:pPr>
            <a:r>
              <a:rPr lang="en-US" altLang="en-US" sz="2800">
                <a:ea typeface="SimSun" panose="02010600030101010101" pitchFamily="2" charset="-122"/>
              </a:rPr>
              <a:t>In commercial wars between 1652 and 1674, English ended Dutch supremacy in the West African slave trade. </a:t>
            </a:r>
          </a:p>
          <a:p>
            <a:pPr marL="533400" indent="-533400" eaLnBrk="1" hangingPunct="1">
              <a:lnSpc>
                <a:spcPct val="90000"/>
              </a:lnSpc>
              <a:buFontTx/>
              <a:buAutoNum type="arabicPeriod"/>
            </a:pPr>
            <a:r>
              <a:rPr lang="en-US" altLang="en-US" sz="2800">
                <a:ea typeface="SimSun" panose="02010600030101010101" pitchFamily="2" charset="-122"/>
              </a:rPr>
              <a:t>The English also dominated Atlantic commerce.</a:t>
            </a:r>
          </a:p>
          <a:p>
            <a:pPr marL="533400" indent="-533400" eaLnBrk="1" hangingPunct="1">
              <a:lnSpc>
                <a:spcPct val="90000"/>
              </a:lnSpc>
              <a:buFontTx/>
              <a:buNone/>
            </a:pPr>
            <a:r>
              <a:rPr lang="en-US" altLang="en-US" sz="2800">
                <a:ea typeface="SimSun" panose="02010600030101010101" pitchFamily="2" charset="-122"/>
              </a:rPr>
              <a:t>6. Many Americans resisted the mercantilist laws </a:t>
            </a:r>
          </a:p>
          <a:p>
            <a:pPr marL="533400" indent="-533400" eaLnBrk="1" hangingPunct="1">
              <a:lnSpc>
                <a:spcPct val="90000"/>
              </a:lnSpc>
              <a:buFontTx/>
              <a:buNone/>
            </a:pPr>
            <a:r>
              <a:rPr lang="en-US" altLang="en-US" sz="2800"/>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5">
            <a:extLst>
              <a:ext uri="{FF2B5EF4-FFF2-40B4-BE49-F238E27FC236}">
                <a16:creationId xmlns:a16="http://schemas.microsoft.com/office/drawing/2014/main" id="{685EFF55-3523-0A69-D694-947672FEB31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AD09EDC-0EED-414F-8824-D3A801B031C9}" type="slidenum">
              <a:rPr lang="en-US" altLang="en-US" sz="1400"/>
              <a:pPr/>
              <a:t>23</a:t>
            </a:fld>
            <a:endParaRPr lang="en-US" altLang="en-US" sz="1400"/>
          </a:p>
        </p:txBody>
      </p:sp>
      <p:sp>
        <p:nvSpPr>
          <p:cNvPr id="25602" name="Rectangle 2">
            <a:extLst>
              <a:ext uri="{FF2B5EF4-FFF2-40B4-BE49-F238E27FC236}">
                <a16:creationId xmlns:a16="http://schemas.microsoft.com/office/drawing/2014/main" id="{60CE7FAF-A979-D580-2A8C-103FD4EBA157}"/>
              </a:ext>
            </a:extLst>
          </p:cNvPr>
          <p:cNvSpPr>
            <a:spLocks noGrp="1" noChangeArrowheads="1"/>
          </p:cNvSpPr>
          <p:nvPr>
            <p:ph type="title"/>
          </p:nvPr>
        </p:nvSpPr>
        <p:spPr/>
        <p:txBody>
          <a:bodyPr/>
          <a:lstStyle/>
          <a:p>
            <a:pPr eaLnBrk="1" hangingPunct="1"/>
            <a:r>
              <a:rPr lang="en-US" altLang="en-US" sz="4000">
                <a:solidFill>
                  <a:schemeClr val="tx1"/>
                </a:solidFill>
                <a:ea typeface="SimSun" panose="02010600030101010101" pitchFamily="2" charset="-122"/>
              </a:rPr>
              <a:t>B. From Mercantilism to Dominion</a:t>
            </a:r>
          </a:p>
        </p:txBody>
      </p:sp>
      <p:sp>
        <p:nvSpPr>
          <p:cNvPr id="25603" name="Rectangle 3">
            <a:extLst>
              <a:ext uri="{FF2B5EF4-FFF2-40B4-BE49-F238E27FC236}">
                <a16:creationId xmlns:a16="http://schemas.microsoft.com/office/drawing/2014/main" id="{7B40BA64-D4B1-CD05-E59E-732506EBCEDB}"/>
              </a:ext>
            </a:extLst>
          </p:cNvPr>
          <p:cNvSpPr>
            <a:spLocks noGrp="1" noChangeArrowheads="1"/>
          </p:cNvSpPr>
          <p:nvPr>
            <p:ph type="body" idx="1"/>
          </p:nvPr>
        </p:nvSpPr>
        <p:spPr>
          <a:xfrm>
            <a:off x="0" y="1981200"/>
            <a:ext cx="9144000" cy="4114800"/>
          </a:xfrm>
        </p:spPr>
        <p:txBody>
          <a:bodyPr/>
          <a:lstStyle/>
          <a:p>
            <a:pPr eaLnBrk="1" hangingPunct="1">
              <a:buFontTx/>
              <a:buNone/>
            </a:pPr>
            <a:r>
              <a:rPr lang="en-US" altLang="en-US" sz="2800"/>
              <a:t>7. </a:t>
            </a:r>
            <a:r>
              <a:rPr lang="en-US" altLang="en-US" sz="2800">
                <a:ea typeface="SimSun" panose="02010600030101010101" pitchFamily="2" charset="-122"/>
              </a:rPr>
              <a:t>When James II succeeded to the throne, - insistence on the </a:t>
            </a:r>
            <a:r>
              <a:rPr lang="ja-JP" altLang="en-US" sz="2800">
                <a:ea typeface="SimSun" panose="02010600030101010101" pitchFamily="2" charset="-122"/>
              </a:rPr>
              <a:t>“</a:t>
            </a:r>
            <a:r>
              <a:rPr lang="en-US" altLang="ja-JP" sz="2800">
                <a:ea typeface="SimSun" panose="02010600030101010101" pitchFamily="2" charset="-122"/>
              </a:rPr>
              <a:t>divine right</a:t>
            </a:r>
            <a:r>
              <a:rPr lang="ja-JP" altLang="en-US" sz="2800">
                <a:ea typeface="SimSun" panose="02010600030101010101" pitchFamily="2" charset="-122"/>
              </a:rPr>
              <a:t>”</a:t>
            </a:r>
            <a:r>
              <a:rPr lang="en-US" altLang="ja-JP" sz="2800">
                <a:ea typeface="SimSun" panose="02010600030101010101" pitchFamily="2" charset="-122"/>
              </a:rPr>
              <a:t> of kings prompted English officials to create a centralized imperial system in America.</a:t>
            </a:r>
          </a:p>
          <a:p>
            <a:pPr eaLnBrk="1" hangingPunct="1">
              <a:buFontTx/>
              <a:buNone/>
            </a:pPr>
            <a:r>
              <a:rPr lang="en-US" altLang="en-US" sz="2800">
                <a:ea typeface="SimSun" panose="02010600030101010101" pitchFamily="2" charset="-122"/>
              </a:rPr>
              <a:t>8. In 1686 the CN, RI, MBC, Plymouth = Dominion of New England</a:t>
            </a:r>
          </a:p>
          <a:p>
            <a:pPr eaLnBrk="1" hangingPunct="1">
              <a:buFontTx/>
              <a:buNone/>
            </a:pPr>
            <a:r>
              <a:rPr lang="en-US" altLang="en-US" sz="2800">
                <a:ea typeface="SimSun" panose="02010600030101010101" pitchFamily="2" charset="-122"/>
              </a:rPr>
              <a:t>9. Glorious Revolution ends Dominion of New England</a:t>
            </a:r>
          </a:p>
          <a:p>
            <a:pPr eaLnBrk="1" hangingPunct="1"/>
            <a:endParaRPr lang="en-US" altLang="en-US" sz="2800">
              <a:ea typeface="SimSun" panose="02010600030101010101" pitchFamily="2" charset="-122"/>
            </a:endParaRPr>
          </a:p>
          <a:p>
            <a:pPr eaLnBrk="1" hangingPunct="1"/>
            <a:endParaRPr lang="en-US" altLang="en-US" sz="2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5">
            <a:extLst>
              <a:ext uri="{FF2B5EF4-FFF2-40B4-BE49-F238E27FC236}">
                <a16:creationId xmlns:a16="http://schemas.microsoft.com/office/drawing/2014/main" id="{5501B8F6-CF05-932C-E706-CA85180FE6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26F3B40-3866-F744-9A39-5769B67A4EA6}" type="slidenum">
              <a:rPr lang="en-US" altLang="en-US" sz="1400"/>
              <a:pPr/>
              <a:t>24</a:t>
            </a:fld>
            <a:endParaRPr lang="en-US" altLang="en-US" sz="1400"/>
          </a:p>
        </p:txBody>
      </p:sp>
      <p:sp>
        <p:nvSpPr>
          <p:cNvPr id="26626" name="Rectangle 2">
            <a:extLst>
              <a:ext uri="{FF2B5EF4-FFF2-40B4-BE49-F238E27FC236}">
                <a16:creationId xmlns:a16="http://schemas.microsoft.com/office/drawing/2014/main" id="{DEF30A65-F94D-92F2-B2AE-9B70B6A1B870}"/>
              </a:ext>
            </a:extLst>
          </p:cNvPr>
          <p:cNvSpPr>
            <a:spLocks noGrp="1" noChangeArrowheads="1"/>
          </p:cNvSpPr>
          <p:nvPr>
            <p:ph type="title"/>
          </p:nvPr>
        </p:nvSpPr>
        <p:spPr/>
        <p:txBody>
          <a:bodyPr/>
          <a:lstStyle/>
          <a:p>
            <a:pPr eaLnBrk="1" hangingPunct="1"/>
            <a:r>
              <a:rPr lang="en-US" altLang="en-US">
                <a:solidFill>
                  <a:schemeClr val="tx1"/>
                </a:solidFill>
                <a:ea typeface="SimSun" panose="02010600030101010101" pitchFamily="2" charset="-122"/>
              </a:rPr>
              <a:t>C. The Glorious Revolution of 1688</a:t>
            </a:r>
          </a:p>
        </p:txBody>
      </p:sp>
      <p:sp>
        <p:nvSpPr>
          <p:cNvPr id="26627" name="Rectangle 3">
            <a:extLst>
              <a:ext uri="{FF2B5EF4-FFF2-40B4-BE49-F238E27FC236}">
                <a16:creationId xmlns:a16="http://schemas.microsoft.com/office/drawing/2014/main" id="{20D968BD-EFDC-2C0E-1A10-54E15EFFE2AE}"/>
              </a:ext>
            </a:extLst>
          </p:cNvPr>
          <p:cNvSpPr>
            <a:spLocks noGrp="1" noChangeArrowheads="1"/>
          </p:cNvSpPr>
          <p:nvPr>
            <p:ph type="body" idx="1"/>
          </p:nvPr>
        </p:nvSpPr>
        <p:spPr>
          <a:xfrm>
            <a:off x="0" y="1981200"/>
            <a:ext cx="9144000" cy="4114800"/>
          </a:xfrm>
        </p:spPr>
        <p:txBody>
          <a:bodyPr/>
          <a:lstStyle/>
          <a:p>
            <a:pPr marL="609600" indent="-609600" eaLnBrk="1" hangingPunct="1">
              <a:lnSpc>
                <a:spcPct val="90000"/>
              </a:lnSpc>
              <a:buFontTx/>
              <a:buAutoNum type="arabicPeriod"/>
            </a:pPr>
            <a:r>
              <a:rPr lang="en-US" altLang="en-US" sz="2800">
                <a:ea typeface="SimSun" panose="02010600030101010101" pitchFamily="2" charset="-122"/>
              </a:rPr>
              <a:t>In 1688, James</a:t>
            </a:r>
            <a:r>
              <a:rPr lang="ja-JP" altLang="en-US" sz="2800">
                <a:ea typeface="SimSun" panose="02010600030101010101" pitchFamily="2" charset="-122"/>
              </a:rPr>
              <a:t>’</a:t>
            </a:r>
            <a:r>
              <a:rPr lang="en-US" altLang="ja-JP" sz="2800">
                <a:ea typeface="SimSun" panose="02010600030101010101" pitchFamily="2" charset="-122"/>
              </a:rPr>
              <a:t>s Catholic wife gave birth to a son--- Catholic heir to the throne?</a:t>
            </a:r>
          </a:p>
          <a:p>
            <a:pPr marL="609600" indent="-609600" eaLnBrk="1" hangingPunct="1">
              <a:lnSpc>
                <a:spcPct val="90000"/>
              </a:lnSpc>
              <a:buFontTx/>
              <a:buNone/>
            </a:pPr>
            <a:r>
              <a:rPr lang="en-US" altLang="en-US" sz="2800">
                <a:ea typeface="SimSun" panose="02010600030101010101" pitchFamily="2" charset="-122"/>
              </a:rPr>
              <a:t>2. Protestant Parliamentary leaders carried out a bloodless coup.</a:t>
            </a:r>
          </a:p>
          <a:p>
            <a:pPr marL="609600" indent="-609600" eaLnBrk="1" hangingPunct="1">
              <a:lnSpc>
                <a:spcPct val="90000"/>
              </a:lnSpc>
              <a:buFontTx/>
              <a:buNone/>
            </a:pPr>
            <a:r>
              <a:rPr lang="en-US" altLang="en-US" sz="2800">
                <a:ea typeface="SimSun" panose="02010600030101010101" pitchFamily="2" charset="-122"/>
              </a:rPr>
              <a:t>3. Mary, James</a:t>
            </a:r>
            <a:r>
              <a:rPr lang="ja-JP" altLang="en-US" sz="2800">
                <a:ea typeface="SimSun" panose="02010600030101010101" pitchFamily="2" charset="-122"/>
              </a:rPr>
              <a:t>’</a:t>
            </a:r>
            <a:r>
              <a:rPr lang="en-US" altLang="ja-JP" sz="2800">
                <a:ea typeface="SimSun" panose="02010600030101010101" pitchFamily="2" charset="-122"/>
              </a:rPr>
              <a:t>s Protestant daughter by his first wife, and her husband William of Orange</a:t>
            </a:r>
          </a:p>
          <a:p>
            <a:pPr marL="609600" indent="-609600" eaLnBrk="1" hangingPunct="1">
              <a:lnSpc>
                <a:spcPct val="90000"/>
              </a:lnSpc>
              <a:buFontTx/>
              <a:buNone/>
            </a:pPr>
            <a:r>
              <a:rPr lang="en-US" altLang="en-US" sz="2800">
                <a:ea typeface="SimSun" panose="02010600030101010101" pitchFamily="2" charset="-122"/>
              </a:rPr>
              <a:t>4. Queen Mary II and William III accepted a Bill of Rights that limited royal prerogatives and increased personal liberties and parliamentary powers.</a:t>
            </a:r>
          </a:p>
          <a:p>
            <a:pPr marL="609600" indent="-609600" eaLnBrk="1" hangingPunct="1">
              <a:lnSpc>
                <a:spcPct val="90000"/>
              </a:lnSpc>
            </a:pPr>
            <a:endParaRPr lang="en-US" altLang="en-US" sz="2800">
              <a:ea typeface="SimSun" panose="02010600030101010101" pitchFamily="2"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5">
            <a:extLst>
              <a:ext uri="{FF2B5EF4-FFF2-40B4-BE49-F238E27FC236}">
                <a16:creationId xmlns:a16="http://schemas.microsoft.com/office/drawing/2014/main" id="{40FA6275-467E-6FDC-897C-EDCAE76A13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47987B4-36E9-3241-B2AC-79F3E4508B5A}" type="slidenum">
              <a:rPr lang="en-US" altLang="en-US" sz="1400"/>
              <a:pPr/>
              <a:t>25</a:t>
            </a:fld>
            <a:endParaRPr lang="en-US" altLang="en-US" sz="1400"/>
          </a:p>
        </p:txBody>
      </p:sp>
      <p:sp>
        <p:nvSpPr>
          <p:cNvPr id="27650" name="Rectangle 2">
            <a:extLst>
              <a:ext uri="{FF2B5EF4-FFF2-40B4-BE49-F238E27FC236}">
                <a16:creationId xmlns:a16="http://schemas.microsoft.com/office/drawing/2014/main" id="{B30F097D-83D5-D5B4-3A5D-9E632F123900}"/>
              </a:ext>
            </a:extLst>
          </p:cNvPr>
          <p:cNvSpPr>
            <a:spLocks noGrp="1" noChangeArrowheads="1"/>
          </p:cNvSpPr>
          <p:nvPr>
            <p:ph type="title"/>
          </p:nvPr>
        </p:nvSpPr>
        <p:spPr>
          <a:xfrm>
            <a:off x="0" y="609600"/>
            <a:ext cx="8458200" cy="1143000"/>
          </a:xfrm>
        </p:spPr>
        <p:txBody>
          <a:bodyPr/>
          <a:lstStyle/>
          <a:p>
            <a:pPr eaLnBrk="1" hangingPunct="1"/>
            <a:r>
              <a:rPr lang="en-US" altLang="en-US" sz="3600"/>
              <a:t> </a:t>
            </a:r>
            <a:r>
              <a:rPr lang="en-US" altLang="en-US" sz="3600">
                <a:solidFill>
                  <a:schemeClr val="tx1"/>
                </a:solidFill>
                <a:ea typeface="SimSun" panose="02010600030101010101" pitchFamily="2" charset="-122"/>
              </a:rPr>
              <a:t>D. Imperial Wars and Native Peoples</a:t>
            </a:r>
          </a:p>
        </p:txBody>
      </p:sp>
      <p:sp>
        <p:nvSpPr>
          <p:cNvPr id="27651" name="Rectangle 3">
            <a:extLst>
              <a:ext uri="{FF2B5EF4-FFF2-40B4-BE49-F238E27FC236}">
                <a16:creationId xmlns:a16="http://schemas.microsoft.com/office/drawing/2014/main" id="{B5882B93-81DD-4A09-8588-A54DD78D0012}"/>
              </a:ext>
            </a:extLst>
          </p:cNvPr>
          <p:cNvSpPr>
            <a:spLocks noGrp="1" noChangeArrowheads="1"/>
          </p:cNvSpPr>
          <p:nvPr>
            <p:ph type="body" idx="1"/>
          </p:nvPr>
        </p:nvSpPr>
        <p:spPr>
          <a:xfrm>
            <a:off x="304800" y="1981200"/>
            <a:ext cx="8839200" cy="4114800"/>
          </a:xfrm>
        </p:spPr>
        <p:txBody>
          <a:bodyPr/>
          <a:lstStyle/>
          <a:p>
            <a:pPr marL="533400" indent="-533400" eaLnBrk="1" hangingPunct="1">
              <a:lnSpc>
                <a:spcPct val="90000"/>
              </a:lnSpc>
              <a:buFontTx/>
              <a:buAutoNum type="arabicPeriod"/>
            </a:pPr>
            <a:r>
              <a:rPr lang="en-US" altLang="en-US" sz="2800">
                <a:ea typeface="SimSun" panose="02010600030101010101" pitchFamily="2" charset="-122"/>
              </a:rPr>
              <a:t>1689 - 1815, Britain and France fought wars for dominance of W. Europe.</a:t>
            </a:r>
          </a:p>
          <a:p>
            <a:pPr marL="533400" indent="-533400" eaLnBrk="1" hangingPunct="1">
              <a:lnSpc>
                <a:spcPct val="90000"/>
              </a:lnSpc>
              <a:buFontTx/>
              <a:buAutoNum type="arabicPeriod"/>
            </a:pPr>
            <a:r>
              <a:rPr lang="en-US" altLang="en-US" sz="2800">
                <a:ea typeface="SimSun" panose="02010600030101010101" pitchFamily="2" charset="-122"/>
              </a:rPr>
              <a:t>These wars involved a number of Native American warriors armed with European weapons.</a:t>
            </a:r>
          </a:p>
          <a:p>
            <a:pPr marL="533400" indent="-533400" eaLnBrk="1" hangingPunct="1">
              <a:lnSpc>
                <a:spcPct val="90000"/>
              </a:lnSpc>
              <a:buFontTx/>
              <a:buNone/>
            </a:pPr>
            <a:r>
              <a:rPr lang="en-US" altLang="en-US" sz="2800">
                <a:ea typeface="SimSun" panose="02010600030101010101" pitchFamily="2" charset="-122"/>
              </a:rPr>
              <a:t>3. The War of the Spanish Succession (1702–1713) pitted Britain against France and Spain.</a:t>
            </a:r>
          </a:p>
          <a:p>
            <a:pPr marL="533400" indent="-533400" eaLnBrk="1" hangingPunct="1">
              <a:lnSpc>
                <a:spcPct val="90000"/>
              </a:lnSpc>
              <a:buFontTx/>
              <a:buNone/>
            </a:pPr>
            <a:r>
              <a:rPr lang="en-US" altLang="en-US" sz="2800">
                <a:ea typeface="SimSun" panose="02010600030101010101" pitchFamily="2" charset="-122"/>
              </a:rPr>
              <a:t>4. So that they might help to protect their English settlement, whites in the Carolinas armed the Creek peoples to fend off French and Spanish attacks.</a:t>
            </a:r>
          </a:p>
          <a:p>
            <a:pPr marL="533400" indent="-533400" eaLnBrk="1" hangingPunct="1">
              <a:lnSpc>
                <a:spcPct val="90000"/>
              </a:lnSpc>
              <a:buFontTx/>
              <a:buNone/>
            </a:pPr>
            <a:endParaRPr lang="en-US" altLang="en-US" sz="2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Number Placeholder 5">
            <a:extLst>
              <a:ext uri="{FF2B5EF4-FFF2-40B4-BE49-F238E27FC236}">
                <a16:creationId xmlns:a16="http://schemas.microsoft.com/office/drawing/2014/main" id="{4D89E9C7-E78A-140E-B978-1CECCD1A7BD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FB9F6B5-716C-104D-8882-33266F988F0D}" type="slidenum">
              <a:rPr lang="en-US" altLang="en-US" sz="1400"/>
              <a:pPr/>
              <a:t>26</a:t>
            </a:fld>
            <a:endParaRPr lang="en-US" altLang="en-US" sz="1400"/>
          </a:p>
        </p:txBody>
      </p:sp>
      <p:sp>
        <p:nvSpPr>
          <p:cNvPr id="28674" name="Rectangle 2">
            <a:extLst>
              <a:ext uri="{FF2B5EF4-FFF2-40B4-BE49-F238E27FC236}">
                <a16:creationId xmlns:a16="http://schemas.microsoft.com/office/drawing/2014/main" id="{DE05CFCB-3680-B244-F0CB-28B35272748C}"/>
              </a:ext>
            </a:extLst>
          </p:cNvPr>
          <p:cNvSpPr>
            <a:spLocks noGrp="1" noChangeArrowheads="1"/>
          </p:cNvSpPr>
          <p:nvPr>
            <p:ph type="title"/>
          </p:nvPr>
        </p:nvSpPr>
        <p:spPr/>
        <p:txBody>
          <a:bodyPr/>
          <a:lstStyle/>
          <a:p>
            <a:pPr eaLnBrk="1" hangingPunct="1"/>
            <a:r>
              <a:rPr lang="en-US" altLang="en-US" sz="3600">
                <a:solidFill>
                  <a:schemeClr val="tx1"/>
                </a:solidFill>
                <a:ea typeface="SimSun" panose="02010600030101010101" pitchFamily="2" charset="-122"/>
              </a:rPr>
              <a:t>D. Imperial Wars and Native Peoples</a:t>
            </a:r>
          </a:p>
        </p:txBody>
      </p:sp>
      <p:sp>
        <p:nvSpPr>
          <p:cNvPr id="28675" name="Rectangle 3">
            <a:extLst>
              <a:ext uri="{FF2B5EF4-FFF2-40B4-BE49-F238E27FC236}">
                <a16:creationId xmlns:a16="http://schemas.microsoft.com/office/drawing/2014/main" id="{879441E0-6733-B610-E4E6-24A41B602CD8}"/>
              </a:ext>
            </a:extLst>
          </p:cNvPr>
          <p:cNvSpPr>
            <a:spLocks noGrp="1" noChangeArrowheads="1"/>
          </p:cNvSpPr>
          <p:nvPr>
            <p:ph type="body" idx="1"/>
          </p:nvPr>
        </p:nvSpPr>
        <p:spPr>
          <a:xfrm>
            <a:off x="0" y="1600200"/>
            <a:ext cx="9144000" cy="4114800"/>
          </a:xfrm>
        </p:spPr>
        <p:txBody>
          <a:bodyPr/>
          <a:lstStyle/>
          <a:p>
            <a:pPr eaLnBrk="1" hangingPunct="1">
              <a:lnSpc>
                <a:spcPct val="90000"/>
              </a:lnSpc>
              <a:buFontTx/>
              <a:buNone/>
            </a:pPr>
            <a:r>
              <a:rPr lang="en-US" altLang="en-US" sz="2800"/>
              <a:t>5. </a:t>
            </a:r>
            <a:r>
              <a:rPr lang="en-US" altLang="en-US" sz="2800">
                <a:ea typeface="SimSun" panose="02010600030101010101" pitchFamily="2" charset="-122"/>
              </a:rPr>
              <a:t>Native Americans also played a central role in the fighting in the Northeast</a:t>
            </a:r>
          </a:p>
          <a:p>
            <a:pPr eaLnBrk="1" hangingPunct="1">
              <a:lnSpc>
                <a:spcPct val="90000"/>
              </a:lnSpc>
              <a:buFontTx/>
              <a:buNone/>
            </a:pPr>
            <a:r>
              <a:rPr lang="en-US" altLang="en-US" sz="2800">
                <a:ea typeface="SimSun" panose="02010600030101010101" pitchFamily="2" charset="-122"/>
              </a:rPr>
              <a:t>6. Aided by the French, the Abnakis and Mohawks took revenge on the Puritans attacking settlements in Maine and Massachusetts. </a:t>
            </a:r>
          </a:p>
          <a:p>
            <a:pPr eaLnBrk="1" hangingPunct="1">
              <a:lnSpc>
                <a:spcPct val="90000"/>
              </a:lnSpc>
              <a:buFontTx/>
              <a:buNone/>
            </a:pPr>
            <a:r>
              <a:rPr lang="en-US" altLang="en-US" sz="2800">
                <a:ea typeface="SimSun" panose="02010600030101010101" pitchFamily="2" charset="-122"/>
              </a:rPr>
              <a:t>7 New Englanders responded by joining British forces in attacks on French strongholds in Nova Scotia and Quebec.</a:t>
            </a:r>
          </a:p>
          <a:p>
            <a:pPr eaLnBrk="1" hangingPunct="1">
              <a:lnSpc>
                <a:spcPct val="90000"/>
              </a:lnSpc>
              <a:buFontTx/>
              <a:buNone/>
            </a:pPr>
            <a:r>
              <a:rPr lang="en-US" altLang="en-US" sz="2800">
                <a:ea typeface="SimSun" panose="02010600030101010101" pitchFamily="2" charset="-122"/>
              </a:rPr>
              <a:t>8. The New York frontier remained quiet due to the fur trade and the Iroquois</a:t>
            </a:r>
            <a:r>
              <a:rPr lang="ja-JP" altLang="en-US" sz="2800">
                <a:ea typeface="SimSun" panose="02010600030101010101" pitchFamily="2" charset="-122"/>
              </a:rPr>
              <a:t>’</a:t>
            </a:r>
            <a:r>
              <a:rPr lang="en-US" altLang="ja-JP" sz="2800">
                <a:ea typeface="SimSun" panose="02010600030101010101" pitchFamily="2" charset="-122"/>
              </a:rPr>
              <a:t> policy of </a:t>
            </a:r>
            <a:r>
              <a:rPr lang="ja-JP" altLang="en-US" sz="2800">
                <a:ea typeface="SimSun" panose="02010600030101010101" pitchFamily="2" charset="-122"/>
              </a:rPr>
              <a:t>“</a:t>
            </a:r>
            <a:r>
              <a:rPr lang="en-US" altLang="ja-JP" sz="2800">
                <a:ea typeface="SimSun" panose="02010600030101010101" pitchFamily="2" charset="-122"/>
              </a:rPr>
              <a:t>aggressive neutrality</a:t>
            </a:r>
            <a:r>
              <a:rPr lang="ja-JP" altLang="en-US" sz="2800">
                <a:ea typeface="SimSun" panose="02010600030101010101" pitchFamily="2" charset="-122"/>
              </a:rPr>
              <a:t>”</a:t>
            </a:r>
            <a:r>
              <a:rPr lang="en-US" altLang="ja-JP" sz="2800">
                <a:ea typeface="SimSun" panose="02010600030101010101" pitchFamily="2" charset="-122"/>
              </a:rPr>
              <a:t>: trading with the British and the French but refusing to fight for either side.</a:t>
            </a:r>
          </a:p>
          <a:p>
            <a:pPr eaLnBrk="1" hangingPunct="1">
              <a:lnSpc>
                <a:spcPct val="90000"/>
              </a:lnSpc>
            </a:pPr>
            <a:endParaRPr lang="en-US" altLang="en-US" sz="2000">
              <a:ea typeface="SimSun"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5">
            <a:extLst>
              <a:ext uri="{FF2B5EF4-FFF2-40B4-BE49-F238E27FC236}">
                <a16:creationId xmlns:a16="http://schemas.microsoft.com/office/drawing/2014/main" id="{77C37BC3-E5F2-B395-2535-59FA5952EF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07E2B43-E1B6-B84E-8EB9-247FE47E9CCE}" type="slidenum">
              <a:rPr lang="en-US" altLang="en-US" sz="1400"/>
              <a:pPr/>
              <a:t>27</a:t>
            </a:fld>
            <a:endParaRPr lang="en-US" altLang="en-US" sz="1400"/>
          </a:p>
        </p:txBody>
      </p:sp>
      <p:sp>
        <p:nvSpPr>
          <p:cNvPr id="29698" name="Rectangle 3">
            <a:extLst>
              <a:ext uri="{FF2B5EF4-FFF2-40B4-BE49-F238E27FC236}">
                <a16:creationId xmlns:a16="http://schemas.microsoft.com/office/drawing/2014/main" id="{D3E3294D-937C-1C7B-4A30-0CFA5462A278}"/>
              </a:ext>
            </a:extLst>
          </p:cNvPr>
          <p:cNvSpPr>
            <a:spLocks noGrp="1" noChangeArrowheads="1"/>
          </p:cNvSpPr>
          <p:nvPr>
            <p:ph type="body" idx="1"/>
          </p:nvPr>
        </p:nvSpPr>
        <p:spPr>
          <a:xfrm>
            <a:off x="0" y="1981200"/>
            <a:ext cx="9144000" cy="4114800"/>
          </a:xfrm>
        </p:spPr>
        <p:txBody>
          <a:bodyPr/>
          <a:lstStyle/>
          <a:p>
            <a:pPr marL="609600" indent="-609600" eaLnBrk="1" hangingPunct="1">
              <a:lnSpc>
                <a:spcPct val="90000"/>
              </a:lnSpc>
              <a:buFontTx/>
              <a:buAutoNum type="arabicPeriod"/>
            </a:pPr>
            <a:r>
              <a:rPr lang="en-US" altLang="en-US" sz="2800" dirty="0">
                <a:ea typeface="SimSun" panose="02010600030101010101" pitchFamily="2" charset="-122"/>
              </a:rPr>
              <a:t>labor for the sugar plantations</a:t>
            </a:r>
          </a:p>
          <a:p>
            <a:pPr marL="609600" indent="-609600" eaLnBrk="1" hangingPunct="1">
              <a:lnSpc>
                <a:spcPct val="90000"/>
              </a:lnSpc>
              <a:buFontTx/>
              <a:buAutoNum type="arabicPeriod"/>
            </a:pPr>
            <a:r>
              <a:rPr lang="en-US" altLang="en-US" sz="2800" dirty="0">
                <a:ea typeface="SimSun" panose="02010600030101010101" pitchFamily="2" charset="-122"/>
              </a:rPr>
              <a:t>British and French developed African-run slave-catching systems into </a:t>
            </a:r>
            <a:r>
              <a:rPr lang="en-US" altLang="en-US" sz="2800" dirty="0" err="1">
                <a:ea typeface="SimSun" panose="02010600030101010101" pitchFamily="2" charset="-122"/>
              </a:rPr>
              <a:t>nterior</a:t>
            </a:r>
            <a:r>
              <a:rPr lang="en-US" altLang="en-US" sz="2800" dirty="0">
                <a:ea typeface="SimSun" panose="02010600030101010101" pitchFamily="2" charset="-122"/>
              </a:rPr>
              <a:t> of Africa</a:t>
            </a:r>
          </a:p>
          <a:p>
            <a:pPr marL="609600" indent="-609600" eaLnBrk="1" hangingPunct="1">
              <a:lnSpc>
                <a:spcPct val="90000"/>
              </a:lnSpc>
              <a:buFontTx/>
              <a:buNone/>
            </a:pPr>
            <a:r>
              <a:rPr lang="en-US" altLang="en-US" sz="2800" dirty="0">
                <a:ea typeface="SimSun" panose="02010600030101010101" pitchFamily="2" charset="-122"/>
              </a:rPr>
              <a:t>3. 10,000 Africans per year to the Americas</a:t>
            </a:r>
          </a:p>
          <a:p>
            <a:pPr marL="609600" indent="-609600" eaLnBrk="1" hangingPunct="1">
              <a:lnSpc>
                <a:spcPct val="90000"/>
              </a:lnSpc>
              <a:buFontTx/>
              <a:buNone/>
            </a:pPr>
            <a:r>
              <a:rPr lang="en-US" altLang="en-US" sz="2800" dirty="0">
                <a:ea typeface="SimSun" panose="02010600030101010101" pitchFamily="2" charset="-122"/>
              </a:rPr>
              <a:t>4. 1750 re-exports of American sugar and tobacco accounted for half of all British exports.</a:t>
            </a:r>
          </a:p>
          <a:p>
            <a:pPr marL="609600" indent="-609600" eaLnBrk="1" hangingPunct="1">
              <a:lnSpc>
                <a:spcPct val="90000"/>
              </a:lnSpc>
              <a:buFontTx/>
              <a:buNone/>
            </a:pPr>
            <a:r>
              <a:rPr lang="en-US" altLang="en-US" sz="2800" dirty="0">
                <a:ea typeface="SimSun" panose="02010600030101010101" pitchFamily="2" charset="-122"/>
              </a:rPr>
              <a:t>5. The South Atlantic system brought wealth to the European economy,   brought economic decline, political change, and human tragedy to West Africa</a:t>
            </a:r>
          </a:p>
        </p:txBody>
      </p:sp>
      <p:sp>
        <p:nvSpPr>
          <p:cNvPr id="29699" name="Rectangle 4">
            <a:extLst>
              <a:ext uri="{FF2B5EF4-FFF2-40B4-BE49-F238E27FC236}">
                <a16:creationId xmlns:a16="http://schemas.microsoft.com/office/drawing/2014/main" id="{5E93C9A5-815C-228E-E647-8F4D433BE208}"/>
              </a:ext>
            </a:extLst>
          </p:cNvPr>
          <p:cNvSpPr>
            <a:spLocks noGrp="1" noChangeArrowheads="1"/>
          </p:cNvSpPr>
          <p:nvPr>
            <p:ph type="title"/>
          </p:nvPr>
        </p:nvSpPr>
        <p:spPr/>
        <p:txBody>
          <a:bodyPr/>
          <a:lstStyle/>
          <a:p>
            <a:pPr eaLnBrk="1" hangingPunct="1"/>
            <a:r>
              <a:rPr lang="en-US" altLang="en-US"/>
              <a:t>  </a:t>
            </a:r>
          </a:p>
        </p:txBody>
      </p:sp>
      <p:sp>
        <p:nvSpPr>
          <p:cNvPr id="29700" name="Text Box 5">
            <a:extLst>
              <a:ext uri="{FF2B5EF4-FFF2-40B4-BE49-F238E27FC236}">
                <a16:creationId xmlns:a16="http://schemas.microsoft.com/office/drawing/2014/main" id="{AD27D137-763A-8C5D-1871-8206F8555A6C}"/>
              </a:ext>
            </a:extLst>
          </p:cNvPr>
          <p:cNvSpPr txBox="1">
            <a:spLocks noChangeArrowheads="1"/>
          </p:cNvSpPr>
          <p:nvPr/>
        </p:nvSpPr>
        <p:spPr bwMode="auto">
          <a:xfrm>
            <a:off x="914400" y="533400"/>
            <a:ext cx="8229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endParaRPr lang="en-US" altLang="en-US"/>
          </a:p>
        </p:txBody>
      </p:sp>
      <p:sp>
        <p:nvSpPr>
          <p:cNvPr id="29701" name="Rectangle 6">
            <a:extLst>
              <a:ext uri="{FF2B5EF4-FFF2-40B4-BE49-F238E27FC236}">
                <a16:creationId xmlns:a16="http://schemas.microsoft.com/office/drawing/2014/main" id="{CAF9E85E-208A-D6C5-B531-8621B36FE448}"/>
              </a:ext>
            </a:extLst>
          </p:cNvPr>
          <p:cNvSpPr>
            <a:spLocks noChangeArrowheads="1"/>
          </p:cNvSpPr>
          <p:nvPr/>
        </p:nvSpPr>
        <p:spPr bwMode="auto">
          <a:xfrm>
            <a:off x="533400" y="592138"/>
            <a:ext cx="7948613" cy="1261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4400" dirty="0">
                <a:ea typeface="SimSun" panose="02010600030101010101" pitchFamily="2" charset="-122"/>
              </a:rPr>
              <a:t>II. The Imperial Slave Economy</a:t>
            </a:r>
          </a:p>
          <a:p>
            <a:r>
              <a:rPr lang="en-US" altLang="en-US" sz="3200" dirty="0">
                <a:ea typeface="SimSun" panose="02010600030101010101" pitchFamily="2" charset="-122"/>
              </a:rPr>
              <a:t>     A. The Atlantic Slave Trade</a:t>
            </a:r>
            <a:endParaRPr lang="en-US" altLang="en-US" sz="4400" dirty="0">
              <a:ea typeface="SimSun"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5">
            <a:extLst>
              <a:ext uri="{FF2B5EF4-FFF2-40B4-BE49-F238E27FC236}">
                <a16:creationId xmlns:a16="http://schemas.microsoft.com/office/drawing/2014/main" id="{56B1C2F5-FD4C-BFC9-7BD4-53F0F993958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0FDB6C8-2F9D-DA44-AF72-A1F2A4CED703}" type="slidenum">
              <a:rPr lang="en-US" altLang="en-US" sz="1400"/>
              <a:pPr/>
              <a:t>28</a:t>
            </a:fld>
            <a:endParaRPr lang="en-US" altLang="en-US" sz="1400"/>
          </a:p>
        </p:txBody>
      </p:sp>
      <p:sp>
        <p:nvSpPr>
          <p:cNvPr id="30722" name="Rectangle 2">
            <a:extLst>
              <a:ext uri="{FF2B5EF4-FFF2-40B4-BE49-F238E27FC236}">
                <a16:creationId xmlns:a16="http://schemas.microsoft.com/office/drawing/2014/main" id="{9253D700-90CB-B850-DB82-1B0ADAA2B52D}"/>
              </a:ext>
            </a:extLst>
          </p:cNvPr>
          <p:cNvSpPr>
            <a:spLocks noGrp="1" noChangeArrowheads="1"/>
          </p:cNvSpPr>
          <p:nvPr>
            <p:ph type="title"/>
          </p:nvPr>
        </p:nvSpPr>
        <p:spPr/>
        <p:txBody>
          <a:bodyPr/>
          <a:lstStyle/>
          <a:p>
            <a:pPr eaLnBrk="1" hangingPunct="1"/>
            <a:r>
              <a:rPr lang="en-US" altLang="en-US" sz="3200">
                <a:solidFill>
                  <a:schemeClr val="tx1"/>
                </a:solidFill>
                <a:ea typeface="SimSun" panose="02010600030101010101" pitchFamily="2" charset="-122"/>
              </a:rPr>
              <a:t> </a:t>
            </a:r>
            <a:r>
              <a:rPr lang="en-US" altLang="en-US" sz="4000">
                <a:solidFill>
                  <a:schemeClr val="tx1"/>
                </a:solidFill>
                <a:ea typeface="SimSun" panose="02010600030101010101" pitchFamily="2" charset="-122"/>
              </a:rPr>
              <a:t>A. The South Atlantic System</a:t>
            </a:r>
            <a:endParaRPr lang="en-US" altLang="en-US" sz="3200">
              <a:solidFill>
                <a:schemeClr val="tx1"/>
              </a:solidFill>
              <a:ea typeface="SimSun" panose="02010600030101010101" pitchFamily="2" charset="-122"/>
            </a:endParaRPr>
          </a:p>
        </p:txBody>
      </p:sp>
      <p:sp>
        <p:nvSpPr>
          <p:cNvPr id="30723" name="Rectangle 3">
            <a:extLst>
              <a:ext uri="{FF2B5EF4-FFF2-40B4-BE49-F238E27FC236}">
                <a16:creationId xmlns:a16="http://schemas.microsoft.com/office/drawing/2014/main" id="{6810AFFF-4005-7B80-1FC4-E8687DA22876}"/>
              </a:ext>
            </a:extLst>
          </p:cNvPr>
          <p:cNvSpPr>
            <a:spLocks noGrp="1" noChangeArrowheads="1"/>
          </p:cNvSpPr>
          <p:nvPr>
            <p:ph type="body" idx="1"/>
          </p:nvPr>
        </p:nvSpPr>
        <p:spPr>
          <a:xfrm>
            <a:off x="0" y="2057400"/>
            <a:ext cx="9144000" cy="2438400"/>
          </a:xfrm>
        </p:spPr>
        <p:txBody>
          <a:bodyPr/>
          <a:lstStyle/>
          <a:p>
            <a:pPr eaLnBrk="1" hangingPunct="1">
              <a:lnSpc>
                <a:spcPct val="90000"/>
              </a:lnSpc>
              <a:buFontTx/>
              <a:buNone/>
            </a:pPr>
            <a:r>
              <a:rPr lang="en-US" altLang="en-US"/>
              <a:t>6. </a:t>
            </a:r>
            <a:r>
              <a:rPr lang="en-US" altLang="en-US">
                <a:ea typeface="SimSun" panose="02010600030101010101" pitchFamily="2" charset="-122"/>
              </a:rPr>
              <a:t>African slaves who were forced to endure the </a:t>
            </a:r>
            <a:r>
              <a:rPr lang="ja-JP" altLang="en-US">
                <a:latin typeface="Times New Roman" panose="02020603050405020304" pitchFamily="18" charset="0"/>
                <a:ea typeface="SimSun" panose="02010600030101010101" pitchFamily="2" charset="-122"/>
              </a:rPr>
              <a:t>“</a:t>
            </a:r>
            <a:r>
              <a:rPr lang="en-US" altLang="ja-JP">
                <a:ea typeface="SimSun" panose="02010600030101010101" pitchFamily="2" charset="-122"/>
              </a:rPr>
              <a:t>Middle Passage</a:t>
            </a:r>
            <a:r>
              <a:rPr lang="ja-JP" altLang="en-US">
                <a:ea typeface="SimSun" panose="02010600030101010101" pitchFamily="2" charset="-122"/>
              </a:rPr>
              <a:t>”</a:t>
            </a:r>
            <a:r>
              <a:rPr lang="en-US" altLang="ja-JP">
                <a:ea typeface="SimSun" panose="02010600030101010101" pitchFamily="2" charset="-122"/>
              </a:rPr>
              <a:t> suffered the bleakest fate; many were literally worked to death on the sugar plantations.</a:t>
            </a:r>
          </a:p>
          <a:p>
            <a:pPr eaLnBrk="1" hangingPunct="1">
              <a:lnSpc>
                <a:spcPct val="90000"/>
              </a:lnSpc>
              <a:buFontTx/>
              <a:buNone/>
            </a:pPr>
            <a:r>
              <a:rPr lang="en-US" altLang="en-US">
                <a:ea typeface="SimSun" panose="02010600030101010101" pitchFamily="2" charset="-122"/>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5">
            <a:extLst>
              <a:ext uri="{FF2B5EF4-FFF2-40B4-BE49-F238E27FC236}">
                <a16:creationId xmlns:a16="http://schemas.microsoft.com/office/drawing/2014/main" id="{9FB49354-0F83-FBE7-8A91-29B0CBB3441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16CDABF-9674-BF42-B102-6C25D6E3B371}" type="slidenum">
              <a:rPr lang="en-US" altLang="en-US" sz="1400"/>
              <a:pPr/>
              <a:t>29</a:t>
            </a:fld>
            <a:endParaRPr lang="en-US" altLang="en-US" sz="1400"/>
          </a:p>
        </p:txBody>
      </p:sp>
      <p:sp>
        <p:nvSpPr>
          <p:cNvPr id="31746" name="Rectangle 2">
            <a:extLst>
              <a:ext uri="{FF2B5EF4-FFF2-40B4-BE49-F238E27FC236}">
                <a16:creationId xmlns:a16="http://schemas.microsoft.com/office/drawing/2014/main" id="{71B42FA8-53A0-8B71-91A0-CB8D64906DC9}"/>
              </a:ext>
            </a:extLst>
          </p:cNvPr>
          <p:cNvSpPr>
            <a:spLocks noGrp="1" noChangeArrowheads="1"/>
          </p:cNvSpPr>
          <p:nvPr>
            <p:ph type="title"/>
          </p:nvPr>
        </p:nvSpPr>
        <p:spPr>
          <a:xfrm>
            <a:off x="0" y="609600"/>
            <a:ext cx="9144000" cy="1143000"/>
          </a:xfrm>
        </p:spPr>
        <p:txBody>
          <a:bodyPr/>
          <a:lstStyle/>
          <a:p>
            <a:pPr eaLnBrk="1" hangingPunct="1"/>
            <a:r>
              <a:rPr lang="en-US" altLang="en-US" sz="4000">
                <a:solidFill>
                  <a:schemeClr val="tx1"/>
                </a:solidFill>
                <a:ea typeface="SimSun" panose="02010600030101010101" pitchFamily="2" charset="-122"/>
              </a:rPr>
              <a:t>B. Slavery in the Chesapeake and South Carolina</a:t>
            </a:r>
            <a:br>
              <a:rPr lang="en-US" altLang="en-US">
                <a:solidFill>
                  <a:schemeClr val="tx1"/>
                </a:solidFill>
                <a:ea typeface="SimSun" panose="02010600030101010101" pitchFamily="2" charset="-122"/>
              </a:rPr>
            </a:br>
            <a:endParaRPr lang="en-US" altLang="en-US">
              <a:solidFill>
                <a:schemeClr val="tx1"/>
              </a:solidFill>
              <a:ea typeface="SimSun" panose="02010600030101010101" pitchFamily="2" charset="-122"/>
            </a:endParaRPr>
          </a:p>
        </p:txBody>
      </p:sp>
      <p:sp>
        <p:nvSpPr>
          <p:cNvPr id="31747" name="Rectangle 3">
            <a:extLst>
              <a:ext uri="{FF2B5EF4-FFF2-40B4-BE49-F238E27FC236}">
                <a16:creationId xmlns:a16="http://schemas.microsoft.com/office/drawing/2014/main" id="{098B9381-CB1E-EF58-BFE2-5026D88D738A}"/>
              </a:ext>
            </a:extLst>
          </p:cNvPr>
          <p:cNvSpPr>
            <a:spLocks noGrp="1" noChangeArrowheads="1"/>
          </p:cNvSpPr>
          <p:nvPr>
            <p:ph type="body" idx="1"/>
          </p:nvPr>
        </p:nvSpPr>
        <p:spPr>
          <a:xfrm>
            <a:off x="0" y="1447800"/>
            <a:ext cx="9144000" cy="4648200"/>
          </a:xfrm>
        </p:spPr>
        <p:txBody>
          <a:bodyPr/>
          <a:lstStyle/>
          <a:p>
            <a:pPr marL="533400" indent="-533400" eaLnBrk="1" hangingPunct="1">
              <a:lnSpc>
                <a:spcPct val="90000"/>
              </a:lnSpc>
              <a:buFontTx/>
              <a:buAutoNum type="arabicPeriod"/>
            </a:pPr>
            <a:r>
              <a:rPr lang="en-US" altLang="en-US" sz="2800">
                <a:ea typeface="SimSun" panose="02010600030101010101" pitchFamily="2" charset="-122"/>
              </a:rPr>
              <a:t>After 1700, planters in Virginia and Maryland imported thousands of slaves and created a </a:t>
            </a:r>
            <a:r>
              <a:rPr lang="ja-JP" altLang="en-US" sz="2800">
                <a:ea typeface="SimSun" panose="02010600030101010101" pitchFamily="2" charset="-122"/>
              </a:rPr>
              <a:t>“</a:t>
            </a:r>
            <a:r>
              <a:rPr lang="en-US" altLang="ja-JP" sz="2800">
                <a:ea typeface="SimSun" panose="02010600030101010101" pitchFamily="2" charset="-122"/>
              </a:rPr>
              <a:t>slave society.</a:t>
            </a:r>
            <a:r>
              <a:rPr lang="ja-JP" altLang="en-US" sz="2800">
                <a:ea typeface="SimSun" panose="02010600030101010101" pitchFamily="2" charset="-122"/>
              </a:rPr>
              <a:t>”</a:t>
            </a:r>
            <a:endParaRPr lang="en-US" altLang="ja-JP" sz="2800">
              <a:ea typeface="SimSun" panose="02010600030101010101" pitchFamily="2" charset="-122"/>
            </a:endParaRPr>
          </a:p>
          <a:p>
            <a:pPr marL="533400" indent="-533400" eaLnBrk="1" hangingPunct="1">
              <a:lnSpc>
                <a:spcPct val="90000"/>
              </a:lnSpc>
              <a:buFontTx/>
              <a:buAutoNum type="arabicPeriod"/>
            </a:pPr>
            <a:r>
              <a:rPr lang="en-US" altLang="en-US" sz="2800">
                <a:ea typeface="SimSun" panose="02010600030101010101" pitchFamily="2" charset="-122"/>
              </a:rPr>
              <a:t>Slavery was increasingly defined in racial terms; in Virginia virtually all resident Africans were declared slaves.</a:t>
            </a:r>
          </a:p>
          <a:p>
            <a:pPr marL="533400" indent="-533400" eaLnBrk="1" hangingPunct="1">
              <a:lnSpc>
                <a:spcPct val="90000"/>
              </a:lnSpc>
              <a:buFontTx/>
              <a:buAutoNum type="arabicPeriod"/>
            </a:pPr>
            <a:r>
              <a:rPr lang="en-US" altLang="en-US" sz="2800">
                <a:ea typeface="SimSun" panose="02010600030101010101" pitchFamily="2" charset="-122"/>
              </a:rPr>
              <a:t>Living and working conditions in Maryland and Virginia allowed slaves to live relatively long lives.</a:t>
            </a:r>
          </a:p>
          <a:p>
            <a:pPr marL="533400" indent="-533400" eaLnBrk="1" hangingPunct="1">
              <a:lnSpc>
                <a:spcPct val="90000"/>
              </a:lnSpc>
              <a:buFontTx/>
              <a:buAutoNum type="arabicPeriod"/>
            </a:pPr>
            <a:r>
              <a:rPr lang="en-US" altLang="en-US" sz="2800">
                <a:ea typeface="SimSun" panose="02010600030101010101" pitchFamily="2" charset="-122"/>
              </a:rPr>
              <a:t>Some tobacco planters tried to increase their workforce through reproduction, purchasing a high proportion of females and encouraging large families.</a:t>
            </a:r>
          </a:p>
          <a:p>
            <a:pPr marL="533400" indent="-533400" eaLnBrk="1" hangingPunct="1">
              <a:lnSpc>
                <a:spcPct val="90000"/>
              </a:lnSpc>
            </a:pPr>
            <a:endParaRPr lang="en-US" altLang="en-US"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5">
            <a:extLst>
              <a:ext uri="{FF2B5EF4-FFF2-40B4-BE49-F238E27FC236}">
                <a16:creationId xmlns:a16="http://schemas.microsoft.com/office/drawing/2014/main" id="{A1A93958-943B-7AAE-782B-B21B11CD2E8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688CA66-94BC-1245-9704-8F2A0C0D6A8E}" type="slidenum">
              <a:rPr lang="en-US" altLang="en-US" sz="1400"/>
              <a:pPr/>
              <a:t>30</a:t>
            </a:fld>
            <a:endParaRPr lang="en-US" altLang="en-US" sz="1400"/>
          </a:p>
        </p:txBody>
      </p:sp>
      <p:sp>
        <p:nvSpPr>
          <p:cNvPr id="32770" name="Rectangle 2">
            <a:extLst>
              <a:ext uri="{FF2B5EF4-FFF2-40B4-BE49-F238E27FC236}">
                <a16:creationId xmlns:a16="http://schemas.microsoft.com/office/drawing/2014/main" id="{93794540-8621-D9B3-B9CC-3182D4C81057}"/>
              </a:ext>
            </a:extLst>
          </p:cNvPr>
          <p:cNvSpPr>
            <a:spLocks noGrp="1" noChangeArrowheads="1"/>
          </p:cNvSpPr>
          <p:nvPr>
            <p:ph type="title"/>
          </p:nvPr>
        </p:nvSpPr>
        <p:spPr>
          <a:xfrm>
            <a:off x="0" y="304800"/>
            <a:ext cx="9144000" cy="1143000"/>
          </a:xfrm>
        </p:spPr>
        <p:txBody>
          <a:bodyPr/>
          <a:lstStyle/>
          <a:p>
            <a:pPr eaLnBrk="1" hangingPunct="1"/>
            <a:r>
              <a:rPr lang="en-US" altLang="en-US" sz="4000">
                <a:solidFill>
                  <a:schemeClr val="tx1"/>
                </a:solidFill>
                <a:ea typeface="SimSun" panose="02010600030101010101" pitchFamily="2" charset="-122"/>
              </a:rPr>
              <a:t>B. Slavery in the Chesapeake and South Carolina</a:t>
            </a:r>
            <a:endParaRPr lang="en-US" altLang="en-US">
              <a:solidFill>
                <a:schemeClr val="tx1"/>
              </a:solidFill>
              <a:ea typeface="SimSun" panose="02010600030101010101" pitchFamily="2" charset="-122"/>
            </a:endParaRPr>
          </a:p>
        </p:txBody>
      </p:sp>
      <p:sp>
        <p:nvSpPr>
          <p:cNvPr id="32771" name="Rectangle 3">
            <a:extLst>
              <a:ext uri="{FF2B5EF4-FFF2-40B4-BE49-F238E27FC236}">
                <a16:creationId xmlns:a16="http://schemas.microsoft.com/office/drawing/2014/main" id="{6DAB5109-DC68-2F86-0135-E92FEE5A7C48}"/>
              </a:ext>
            </a:extLst>
          </p:cNvPr>
          <p:cNvSpPr>
            <a:spLocks noGrp="1" noChangeArrowheads="1"/>
          </p:cNvSpPr>
          <p:nvPr>
            <p:ph type="body" idx="1"/>
          </p:nvPr>
        </p:nvSpPr>
        <p:spPr>
          <a:xfrm>
            <a:off x="0" y="1981200"/>
            <a:ext cx="9144000" cy="4114800"/>
          </a:xfrm>
        </p:spPr>
        <p:txBody>
          <a:bodyPr/>
          <a:lstStyle/>
          <a:p>
            <a:pPr eaLnBrk="1" hangingPunct="1">
              <a:lnSpc>
                <a:spcPct val="90000"/>
              </a:lnSpc>
              <a:buFontTx/>
              <a:buNone/>
            </a:pPr>
            <a:r>
              <a:rPr lang="en-US" altLang="en-US" sz="2800"/>
              <a:t>5. </a:t>
            </a:r>
            <a:r>
              <a:rPr lang="en-US" altLang="en-US" sz="2800">
                <a:ea typeface="SimSun" panose="02010600030101010101" pitchFamily="2" charset="-122"/>
              </a:rPr>
              <a:t>By the middle of the 1700s, American-born slaves formed a majority among Chesapeake blacks.</a:t>
            </a:r>
          </a:p>
          <a:p>
            <a:pPr eaLnBrk="1" hangingPunct="1">
              <a:lnSpc>
                <a:spcPct val="90000"/>
              </a:lnSpc>
              <a:buFontTx/>
              <a:buNone/>
            </a:pPr>
            <a:r>
              <a:rPr lang="en-US" altLang="en-US" sz="2800">
                <a:ea typeface="SimSun" panose="02010600030101010101" pitchFamily="2" charset="-122"/>
              </a:rPr>
              <a:t>6. The slave population in South Carolina suffered many deaths - few births; = importation of new slaves </a:t>
            </a:r>
            <a:r>
              <a:rPr lang="ja-JP" altLang="en-US" sz="2800">
                <a:ea typeface="SimSun" panose="02010600030101010101" pitchFamily="2" charset="-122"/>
              </a:rPr>
              <a:t>“</a:t>
            </a:r>
            <a:r>
              <a:rPr lang="en-US" altLang="ja-JP" sz="2800">
                <a:ea typeface="SimSun" panose="02010600030101010101" pitchFamily="2" charset="-122"/>
              </a:rPr>
              <a:t>re-Africanized</a:t>
            </a:r>
            <a:r>
              <a:rPr lang="ja-JP" altLang="en-US" sz="2800">
                <a:ea typeface="SimSun" panose="02010600030101010101" pitchFamily="2" charset="-122"/>
              </a:rPr>
              <a:t>”</a:t>
            </a:r>
            <a:r>
              <a:rPr lang="en-US" altLang="ja-JP" sz="2800">
                <a:ea typeface="SimSun" panose="02010600030101010101" pitchFamily="2" charset="-122"/>
              </a:rPr>
              <a:t> the black population.</a:t>
            </a:r>
          </a:p>
          <a:p>
            <a:pPr eaLnBrk="1" hangingPunct="1">
              <a:lnSpc>
                <a:spcPct val="90000"/>
              </a:lnSpc>
              <a:buFontTx/>
              <a:buNone/>
            </a:pPr>
            <a:r>
              <a:rPr lang="en-US" altLang="en-US" sz="2800">
                <a:ea typeface="SimSun" panose="02010600030101010101" pitchFamily="2" charset="-122"/>
              </a:rPr>
              <a:t>7. South Carolina slaves were much more oppressed.</a:t>
            </a:r>
          </a:p>
          <a:p>
            <a:pPr eaLnBrk="1" hangingPunct="1">
              <a:lnSpc>
                <a:spcPct val="90000"/>
              </a:lnSpc>
              <a:buFontTx/>
              <a:buNone/>
            </a:pPr>
            <a:r>
              <a:rPr lang="en-US" altLang="en-US" sz="2800">
                <a:ea typeface="SimSun" panose="02010600030101010101" pitchFamily="2" charset="-122"/>
              </a:rPr>
              <a:t>8. Growing rice required work amidst pools of putrid water, and mosquito-borne epidemic diseases took thousands of African lives.</a:t>
            </a:r>
          </a:p>
          <a:p>
            <a:pPr eaLnBrk="1" hangingPunct="1">
              <a:lnSpc>
                <a:spcPct val="90000"/>
              </a:lnSpc>
            </a:pPr>
            <a:endParaRPr lang="en-US" altLang="en-US" sz="2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5">
            <a:extLst>
              <a:ext uri="{FF2B5EF4-FFF2-40B4-BE49-F238E27FC236}">
                <a16:creationId xmlns:a16="http://schemas.microsoft.com/office/drawing/2014/main" id="{5DAA25C6-70CB-16CB-C1F1-9C67D6106C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ECC3C6-D76E-DC44-9695-7E1BB15637D4}" type="slidenum">
              <a:rPr lang="en-US" altLang="en-US" sz="1400"/>
              <a:pPr/>
              <a:t>31</a:t>
            </a:fld>
            <a:endParaRPr lang="en-US" altLang="en-US" sz="1400"/>
          </a:p>
        </p:txBody>
      </p:sp>
      <p:sp>
        <p:nvSpPr>
          <p:cNvPr id="33794" name="Rectangle 2">
            <a:extLst>
              <a:ext uri="{FF2B5EF4-FFF2-40B4-BE49-F238E27FC236}">
                <a16:creationId xmlns:a16="http://schemas.microsoft.com/office/drawing/2014/main" id="{E4B2C0C6-B144-2D7F-6D70-260392FAF4E4}"/>
              </a:ext>
            </a:extLst>
          </p:cNvPr>
          <p:cNvSpPr>
            <a:spLocks noGrp="1" noChangeArrowheads="1"/>
          </p:cNvSpPr>
          <p:nvPr>
            <p:ph type="title"/>
          </p:nvPr>
        </p:nvSpPr>
        <p:spPr>
          <a:xfrm>
            <a:off x="0" y="228600"/>
            <a:ext cx="9144000" cy="1143000"/>
          </a:xfrm>
        </p:spPr>
        <p:txBody>
          <a:bodyPr/>
          <a:lstStyle/>
          <a:p>
            <a:pPr eaLnBrk="1" hangingPunct="1"/>
            <a:r>
              <a:rPr lang="en-US" altLang="en-US" sz="3600">
                <a:solidFill>
                  <a:schemeClr val="tx1"/>
                </a:solidFill>
                <a:ea typeface="SimSun" panose="02010600030101010101" pitchFamily="2" charset="-122"/>
              </a:rPr>
              <a:t>C. African American Community and Resistance</a:t>
            </a:r>
            <a:endParaRPr lang="en-US" altLang="en-US">
              <a:solidFill>
                <a:schemeClr val="tx1"/>
              </a:solidFill>
              <a:ea typeface="SimSun" panose="02010600030101010101" pitchFamily="2" charset="-122"/>
            </a:endParaRPr>
          </a:p>
        </p:txBody>
      </p:sp>
      <p:sp>
        <p:nvSpPr>
          <p:cNvPr id="33795" name="Rectangle 3">
            <a:extLst>
              <a:ext uri="{FF2B5EF4-FFF2-40B4-BE49-F238E27FC236}">
                <a16:creationId xmlns:a16="http://schemas.microsoft.com/office/drawing/2014/main" id="{1A3B76AF-FAEA-04CE-E96C-02571C58D26C}"/>
              </a:ext>
            </a:extLst>
          </p:cNvPr>
          <p:cNvSpPr>
            <a:spLocks noGrp="1" noChangeArrowheads="1"/>
          </p:cNvSpPr>
          <p:nvPr>
            <p:ph type="body" idx="1"/>
          </p:nvPr>
        </p:nvSpPr>
        <p:spPr>
          <a:xfrm>
            <a:off x="152400" y="1447800"/>
            <a:ext cx="8991600" cy="4114800"/>
          </a:xfrm>
        </p:spPr>
        <p:txBody>
          <a:bodyPr/>
          <a:lstStyle/>
          <a:p>
            <a:pPr eaLnBrk="1" hangingPunct="1">
              <a:lnSpc>
                <a:spcPct val="90000"/>
              </a:lnSpc>
              <a:buFontTx/>
              <a:buNone/>
            </a:pPr>
            <a:r>
              <a:rPr lang="en-US" altLang="en-US" sz="2800">
                <a:ea typeface="SimSun" panose="02010600030101010101" pitchFamily="2" charset="-122"/>
              </a:rPr>
              <a:t>1. Slaves initially did not regard one another as Africans</a:t>
            </a:r>
            <a:r>
              <a:rPr lang="ja-JP" altLang="en-US" sz="2800">
                <a:ea typeface="SimSun" panose="02010600030101010101" pitchFamily="2" charset="-122"/>
              </a:rPr>
              <a:t>”</a:t>
            </a:r>
            <a:r>
              <a:rPr lang="en-US" altLang="ja-JP" sz="2800">
                <a:ea typeface="SimSun" panose="02010600030101010101" pitchFamily="2" charset="-122"/>
              </a:rPr>
              <a:t> or </a:t>
            </a:r>
            <a:r>
              <a:rPr lang="ja-JP" altLang="en-US" sz="2800">
                <a:ea typeface="SimSun" panose="02010600030101010101" pitchFamily="2" charset="-122"/>
              </a:rPr>
              <a:t>“</a:t>
            </a:r>
            <a:r>
              <a:rPr lang="en-US" altLang="ja-JP" sz="2800">
                <a:ea typeface="SimSun" panose="02010600030101010101" pitchFamily="2" charset="-122"/>
              </a:rPr>
              <a:t>blacks</a:t>
            </a:r>
            <a:r>
              <a:rPr lang="ja-JP" altLang="en-US" sz="2800">
                <a:ea typeface="SimSun" panose="02010600030101010101" pitchFamily="2" charset="-122"/>
              </a:rPr>
              <a:t>”</a:t>
            </a:r>
            <a:r>
              <a:rPr lang="en-US" altLang="ja-JP" sz="2800">
                <a:ea typeface="SimSun" panose="02010600030101010101" pitchFamily="2" charset="-122"/>
              </a:rPr>
              <a:t> but as members of a specific family, clan, or people.</a:t>
            </a:r>
          </a:p>
          <a:p>
            <a:pPr eaLnBrk="1" hangingPunct="1">
              <a:lnSpc>
                <a:spcPct val="90000"/>
              </a:lnSpc>
              <a:buFontTx/>
              <a:buNone/>
            </a:pPr>
            <a:r>
              <a:rPr lang="en-US" altLang="en-US" sz="2800">
                <a:ea typeface="SimSun" panose="02010600030101010101" pitchFamily="2" charset="-122"/>
              </a:rPr>
              <a:t>2.The acquisition of a common language and a more equal gender ratio were prerequisites for the creation of an African American community.</a:t>
            </a:r>
          </a:p>
          <a:p>
            <a:pPr eaLnBrk="1" hangingPunct="1">
              <a:lnSpc>
                <a:spcPct val="90000"/>
              </a:lnSpc>
              <a:buFontTx/>
              <a:buNone/>
            </a:pPr>
            <a:r>
              <a:rPr lang="en-US" altLang="en-US" sz="2800"/>
              <a:t>3. B</a:t>
            </a:r>
            <a:r>
              <a:rPr lang="en-US" altLang="en-US" sz="2800">
                <a:ea typeface="SimSun" panose="02010600030101010101" pitchFamily="2" charset="-122"/>
              </a:rPr>
              <a:t>lacks forged a new identity - lives continued to be shaped by African past influencing decorative motifs, housing design, and religious patterns.</a:t>
            </a:r>
          </a:p>
          <a:p>
            <a:pPr eaLnBrk="1" hangingPunct="1">
              <a:lnSpc>
                <a:spcPct val="90000"/>
              </a:lnSpc>
              <a:buFontTx/>
              <a:buNone/>
            </a:pPr>
            <a:r>
              <a:rPr lang="en-US" altLang="en-US" sz="2800">
                <a:ea typeface="SimSun" panose="02010600030101010101" pitchFamily="2" charset="-122"/>
              </a:rPr>
              <a:t>4. Slaves who resisted rigorous work routine were punished - beatings, whippings, mutilation, amputation.</a:t>
            </a:r>
          </a:p>
          <a:p>
            <a:pPr eaLnBrk="1" hangingPunct="1">
              <a:lnSpc>
                <a:spcPct val="90000"/>
              </a:lnSpc>
            </a:pPr>
            <a:endParaRPr lang="en-US" altLang="en-US" sz="2800">
              <a:ea typeface="SimSun" panose="02010600030101010101"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Number Placeholder 5">
            <a:extLst>
              <a:ext uri="{FF2B5EF4-FFF2-40B4-BE49-F238E27FC236}">
                <a16:creationId xmlns:a16="http://schemas.microsoft.com/office/drawing/2014/main" id="{A8446D55-1789-85F7-42B9-77017F19A73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42E447A-EB88-6D4B-A0FA-648323FC8A1E}" type="slidenum">
              <a:rPr lang="en-US" altLang="en-US" sz="1400"/>
              <a:pPr/>
              <a:t>32</a:t>
            </a:fld>
            <a:endParaRPr lang="en-US" altLang="en-US" sz="1400"/>
          </a:p>
        </p:txBody>
      </p:sp>
      <p:sp>
        <p:nvSpPr>
          <p:cNvPr id="34818" name="Rectangle 2">
            <a:extLst>
              <a:ext uri="{FF2B5EF4-FFF2-40B4-BE49-F238E27FC236}">
                <a16:creationId xmlns:a16="http://schemas.microsoft.com/office/drawing/2014/main" id="{DF8F7564-4608-1EC3-BA45-2A59976D9014}"/>
              </a:ext>
            </a:extLst>
          </p:cNvPr>
          <p:cNvSpPr>
            <a:spLocks noGrp="1" noChangeArrowheads="1"/>
          </p:cNvSpPr>
          <p:nvPr>
            <p:ph type="title"/>
          </p:nvPr>
        </p:nvSpPr>
        <p:spPr>
          <a:xfrm>
            <a:off x="0" y="228600"/>
            <a:ext cx="9144000" cy="1143000"/>
          </a:xfrm>
        </p:spPr>
        <p:txBody>
          <a:bodyPr/>
          <a:lstStyle/>
          <a:p>
            <a:pPr eaLnBrk="1" hangingPunct="1"/>
            <a:r>
              <a:rPr lang="en-US" altLang="en-US" sz="3600">
                <a:solidFill>
                  <a:schemeClr val="tx1"/>
                </a:solidFill>
                <a:ea typeface="SimSun" panose="02010600030101010101" pitchFamily="2" charset="-122"/>
              </a:rPr>
              <a:t>C. African American Community and Resistance</a:t>
            </a:r>
          </a:p>
        </p:txBody>
      </p:sp>
      <p:sp>
        <p:nvSpPr>
          <p:cNvPr id="34819" name="Rectangle 3">
            <a:extLst>
              <a:ext uri="{FF2B5EF4-FFF2-40B4-BE49-F238E27FC236}">
                <a16:creationId xmlns:a16="http://schemas.microsoft.com/office/drawing/2014/main" id="{B6127316-314F-9CCA-A64D-67FF77F91D73}"/>
              </a:ext>
            </a:extLst>
          </p:cNvPr>
          <p:cNvSpPr>
            <a:spLocks noGrp="1" noChangeArrowheads="1"/>
          </p:cNvSpPr>
          <p:nvPr>
            <p:ph type="body" idx="1"/>
          </p:nvPr>
        </p:nvSpPr>
        <p:spPr>
          <a:xfrm>
            <a:off x="0" y="1524000"/>
            <a:ext cx="9144000" cy="4114800"/>
          </a:xfrm>
        </p:spPr>
        <p:txBody>
          <a:bodyPr/>
          <a:lstStyle/>
          <a:p>
            <a:pPr eaLnBrk="1" hangingPunct="1">
              <a:lnSpc>
                <a:spcPct val="90000"/>
              </a:lnSpc>
              <a:buFontTx/>
              <a:buNone/>
            </a:pPr>
            <a:r>
              <a:rPr lang="en-US" altLang="en-US" sz="2800"/>
              <a:t>5. </a:t>
            </a:r>
            <a:r>
              <a:rPr lang="en-US" altLang="en-US" sz="2800">
                <a:ea typeface="SimSun" panose="02010600030101010101" pitchFamily="2" charset="-122"/>
              </a:rPr>
              <a:t>violence toward slaves depended on the size and the density of the slave population;</a:t>
            </a:r>
          </a:p>
          <a:p>
            <a:pPr eaLnBrk="1" hangingPunct="1">
              <a:lnSpc>
                <a:spcPct val="90000"/>
              </a:lnSpc>
              <a:buFontTx/>
              <a:buNone/>
            </a:pPr>
            <a:r>
              <a:rPr lang="en-US" altLang="en-US" sz="2800">
                <a:ea typeface="SimSun" panose="02010600030101010101" pitchFamily="2" charset="-122"/>
              </a:rPr>
              <a:t>6. smaller slave population = less violence while largely  African populated colonies suffered more violence</a:t>
            </a:r>
          </a:p>
          <a:p>
            <a:pPr eaLnBrk="1" hangingPunct="1">
              <a:lnSpc>
                <a:spcPct val="90000"/>
              </a:lnSpc>
              <a:buFontTx/>
              <a:buNone/>
            </a:pPr>
            <a:r>
              <a:rPr lang="en-US" altLang="en-US" sz="2800">
                <a:ea typeface="SimSun" panose="02010600030101010101" pitchFamily="2" charset="-122"/>
              </a:rPr>
              <a:t>7. The Stono Rebellion (1739) in SC = largest slave uprising of the eighteenth century.</a:t>
            </a:r>
          </a:p>
          <a:p>
            <a:pPr eaLnBrk="1" hangingPunct="1">
              <a:lnSpc>
                <a:spcPct val="90000"/>
              </a:lnSpc>
              <a:buFontTx/>
              <a:buNone/>
            </a:pPr>
            <a:r>
              <a:rPr lang="en-US" altLang="en-US" sz="2800">
                <a:ea typeface="SimSun" panose="02010600030101010101" pitchFamily="2" charset="-122"/>
              </a:rPr>
              <a:t>8. White militiamen killed many of the Stono rebels and dispersed the rest, preventing a general uprising.</a:t>
            </a:r>
          </a:p>
          <a:p>
            <a:pPr eaLnBrk="1" hangingPunct="1">
              <a:lnSpc>
                <a:spcPct val="90000"/>
              </a:lnSpc>
              <a:buFontTx/>
              <a:buNone/>
            </a:pPr>
            <a:endParaRPr lang="en-US" altLang="en-US" sz="2800">
              <a:ea typeface="SimSun" panose="02010600030101010101" pitchFamily="2" charset="-122"/>
            </a:endParaRPr>
          </a:p>
          <a:p>
            <a:pPr eaLnBrk="1" hangingPunct="1">
              <a:lnSpc>
                <a:spcPct val="90000"/>
              </a:lnSpc>
            </a:pPr>
            <a:endParaRPr lang="en-US" altLang="en-US" sz="2800">
              <a:ea typeface="SimSun" panose="02010600030101010101" pitchFamily="2" charset="-122"/>
            </a:endParaRPr>
          </a:p>
          <a:p>
            <a:pPr eaLnBrk="1" hangingPunct="1">
              <a:lnSpc>
                <a:spcPct val="90000"/>
              </a:lnSpc>
              <a:buFontTx/>
              <a:buNone/>
            </a:pPr>
            <a:endParaRPr lang="en-US" altLang="en-US" sz="2800">
              <a:ea typeface="SimSun"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5">
            <a:extLst>
              <a:ext uri="{FF2B5EF4-FFF2-40B4-BE49-F238E27FC236}">
                <a16:creationId xmlns:a16="http://schemas.microsoft.com/office/drawing/2014/main" id="{B741139A-A37A-37B0-178B-CF1BCDD1DF3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9D7BD75-EB51-994B-9042-59710F6A8F18}" type="slidenum">
              <a:rPr lang="en-US" altLang="en-US" sz="1400"/>
              <a:pPr/>
              <a:t>33</a:t>
            </a:fld>
            <a:endParaRPr lang="en-US" altLang="en-US" sz="1400"/>
          </a:p>
        </p:txBody>
      </p:sp>
      <p:sp>
        <p:nvSpPr>
          <p:cNvPr id="35842" name="Rectangle 2">
            <a:extLst>
              <a:ext uri="{FF2B5EF4-FFF2-40B4-BE49-F238E27FC236}">
                <a16:creationId xmlns:a16="http://schemas.microsoft.com/office/drawing/2014/main" id="{8CD0CF14-F97F-5326-971E-87B8F6C173CC}"/>
              </a:ext>
            </a:extLst>
          </p:cNvPr>
          <p:cNvSpPr>
            <a:spLocks noGrp="1" noChangeArrowheads="1"/>
          </p:cNvSpPr>
          <p:nvPr>
            <p:ph type="title"/>
          </p:nvPr>
        </p:nvSpPr>
        <p:spPr>
          <a:xfrm>
            <a:off x="685800" y="152400"/>
            <a:ext cx="7772400" cy="1143000"/>
          </a:xfrm>
        </p:spPr>
        <p:txBody>
          <a:bodyPr/>
          <a:lstStyle/>
          <a:p>
            <a:pPr eaLnBrk="1" hangingPunct="1"/>
            <a:r>
              <a:rPr lang="en-US" altLang="en-US">
                <a:solidFill>
                  <a:schemeClr val="tx1"/>
                </a:solidFill>
                <a:ea typeface="SimSun" panose="02010600030101010101" pitchFamily="2" charset="-122"/>
              </a:rPr>
              <a:t>D. The Southern Gentry</a:t>
            </a:r>
          </a:p>
        </p:txBody>
      </p:sp>
      <p:sp>
        <p:nvSpPr>
          <p:cNvPr id="35843" name="Rectangle 3">
            <a:extLst>
              <a:ext uri="{FF2B5EF4-FFF2-40B4-BE49-F238E27FC236}">
                <a16:creationId xmlns:a16="http://schemas.microsoft.com/office/drawing/2014/main" id="{299A8996-A47F-F15B-55DA-C62AA24DF750}"/>
              </a:ext>
            </a:extLst>
          </p:cNvPr>
          <p:cNvSpPr>
            <a:spLocks noGrp="1" noChangeArrowheads="1"/>
          </p:cNvSpPr>
          <p:nvPr>
            <p:ph type="body" idx="1"/>
          </p:nvPr>
        </p:nvSpPr>
        <p:spPr>
          <a:xfrm>
            <a:off x="0" y="1295400"/>
            <a:ext cx="9144000" cy="4114800"/>
          </a:xfrm>
        </p:spPr>
        <p:txBody>
          <a:bodyPr/>
          <a:lstStyle/>
          <a:p>
            <a:pPr marL="533400" indent="-533400" eaLnBrk="1" hangingPunct="1">
              <a:lnSpc>
                <a:spcPct val="90000"/>
              </a:lnSpc>
              <a:buFontTx/>
              <a:buAutoNum type="arabicPeriod"/>
            </a:pPr>
            <a:r>
              <a:rPr lang="en-US" altLang="en-US" sz="2800">
                <a:ea typeface="SimSun" panose="02010600030101010101" pitchFamily="2" charset="-122"/>
              </a:rPr>
              <a:t>As men lived longer, patriarchy within the family reappeared.</a:t>
            </a:r>
          </a:p>
          <a:p>
            <a:pPr marL="533400" indent="-533400" eaLnBrk="1" hangingPunct="1">
              <a:lnSpc>
                <a:spcPct val="90000"/>
              </a:lnSpc>
              <a:buFontTx/>
              <a:buAutoNum type="arabicPeriod"/>
            </a:pPr>
            <a:r>
              <a:rPr lang="en-US" altLang="en-US" sz="2800">
                <a:ea typeface="SimSun" panose="02010600030101010101" pitchFamily="2" charset="-122"/>
              </a:rPr>
              <a:t>The planter elite exercised authority over yeomen and black slaves—the American equivalent of oppressed peasants and serfs.</a:t>
            </a:r>
          </a:p>
          <a:p>
            <a:pPr marL="533400" indent="-533400" eaLnBrk="1" hangingPunct="1">
              <a:lnSpc>
                <a:spcPct val="90000"/>
              </a:lnSpc>
              <a:buFontTx/>
              <a:buAutoNum type="arabicPeriod"/>
            </a:pPr>
            <a:r>
              <a:rPr lang="en-US" altLang="en-US" sz="2800">
                <a:ea typeface="SimSun" panose="02010600030101010101" pitchFamily="2" charset="-122"/>
              </a:rPr>
              <a:t>To prevent rebellion, the southern gentry paid attention to the concerns of middling and poor whites.</a:t>
            </a:r>
          </a:p>
          <a:p>
            <a:pPr marL="533400" indent="-533400" eaLnBrk="1" hangingPunct="1">
              <a:lnSpc>
                <a:spcPct val="90000"/>
              </a:lnSpc>
              <a:buFontTx/>
              <a:buNone/>
            </a:pPr>
            <a:r>
              <a:rPr lang="en-US" altLang="en-US" sz="2800">
                <a:ea typeface="SimSun" panose="02010600030101010101" pitchFamily="2" charset="-122"/>
              </a:rPr>
              <a:t>4. By 1770 the majority of English Chesapeake families owned a slave</a:t>
            </a:r>
          </a:p>
          <a:p>
            <a:pPr marL="533400" indent="-533400" eaLnBrk="1" hangingPunct="1">
              <a:lnSpc>
                <a:spcPct val="90000"/>
              </a:lnSpc>
              <a:buFontTx/>
              <a:buNone/>
            </a:pPr>
            <a:r>
              <a:rPr lang="en-US" altLang="en-US" sz="2800">
                <a:ea typeface="SimSun" panose="02010600030101010101" pitchFamily="2" charset="-122"/>
              </a:rPr>
              <a:t>5. By the 1720s the gentry took on the trappings of wealth, modeling themselves after the English aristocracy</a:t>
            </a:r>
          </a:p>
          <a:p>
            <a:pPr marL="533400" indent="-533400" eaLnBrk="1" hangingPunct="1">
              <a:lnSpc>
                <a:spcPct val="90000"/>
              </a:lnSpc>
              <a:buFontTx/>
              <a:buNone/>
            </a:pPr>
            <a:endParaRPr lang="en-US" altLang="en-US" sz="2800">
              <a:ea typeface="SimSun" panose="02010600030101010101" pitchFamily="2" charset="-122"/>
            </a:endParaRPr>
          </a:p>
          <a:p>
            <a:pPr marL="533400" indent="-533400" eaLnBrk="1" hangingPunct="1">
              <a:lnSpc>
                <a:spcPct val="90000"/>
              </a:lnSpc>
            </a:pPr>
            <a:endParaRPr lang="en-US" altLang="en-US" sz="2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Number Placeholder 5">
            <a:extLst>
              <a:ext uri="{FF2B5EF4-FFF2-40B4-BE49-F238E27FC236}">
                <a16:creationId xmlns:a16="http://schemas.microsoft.com/office/drawing/2014/main" id="{706E5CE7-7DC9-F5F6-CC1C-412B53CCE45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7CE656C-4484-F241-9722-0A9E29C5A026}" type="slidenum">
              <a:rPr lang="en-US" altLang="en-US" sz="1400"/>
              <a:pPr/>
              <a:t>34</a:t>
            </a:fld>
            <a:endParaRPr lang="en-US" altLang="en-US" sz="1400"/>
          </a:p>
        </p:txBody>
      </p:sp>
      <p:sp>
        <p:nvSpPr>
          <p:cNvPr id="36866" name="Rectangle 2">
            <a:extLst>
              <a:ext uri="{FF2B5EF4-FFF2-40B4-BE49-F238E27FC236}">
                <a16:creationId xmlns:a16="http://schemas.microsoft.com/office/drawing/2014/main" id="{F525520C-0CA2-E7DB-DEEF-9323B9938236}"/>
              </a:ext>
            </a:extLst>
          </p:cNvPr>
          <p:cNvSpPr>
            <a:spLocks noGrp="1" noChangeArrowheads="1"/>
          </p:cNvSpPr>
          <p:nvPr>
            <p:ph type="title"/>
          </p:nvPr>
        </p:nvSpPr>
        <p:spPr>
          <a:xfrm>
            <a:off x="0" y="609600"/>
            <a:ext cx="9144000" cy="1143000"/>
          </a:xfrm>
        </p:spPr>
        <p:txBody>
          <a:bodyPr/>
          <a:lstStyle/>
          <a:p>
            <a:pPr eaLnBrk="1" hangingPunct="1"/>
            <a:r>
              <a:rPr lang="en-US" altLang="en-US">
                <a:solidFill>
                  <a:schemeClr val="tx1"/>
                </a:solidFill>
                <a:ea typeface="SimSun" panose="02010600030101010101" pitchFamily="2" charset="-122"/>
              </a:rPr>
              <a:t>E. The Northern Maritime Economy</a:t>
            </a:r>
          </a:p>
        </p:txBody>
      </p:sp>
      <p:sp>
        <p:nvSpPr>
          <p:cNvPr id="36867" name="Rectangle 3">
            <a:extLst>
              <a:ext uri="{FF2B5EF4-FFF2-40B4-BE49-F238E27FC236}">
                <a16:creationId xmlns:a16="http://schemas.microsoft.com/office/drawing/2014/main" id="{BD5E4191-64F8-A08F-ACAC-57A24F2501C8}"/>
              </a:ext>
            </a:extLst>
          </p:cNvPr>
          <p:cNvSpPr>
            <a:spLocks noGrp="1" noChangeArrowheads="1"/>
          </p:cNvSpPr>
          <p:nvPr>
            <p:ph type="body" idx="1"/>
          </p:nvPr>
        </p:nvSpPr>
        <p:spPr>
          <a:xfrm>
            <a:off x="0" y="1752600"/>
            <a:ext cx="9144000" cy="4114800"/>
          </a:xfrm>
        </p:spPr>
        <p:txBody>
          <a:bodyPr/>
          <a:lstStyle/>
          <a:p>
            <a:pPr marL="609600" indent="-609600" eaLnBrk="1" hangingPunct="1">
              <a:lnSpc>
                <a:spcPct val="90000"/>
              </a:lnSpc>
              <a:buFontTx/>
              <a:buAutoNum type="arabicPeriod"/>
            </a:pPr>
            <a:r>
              <a:rPr lang="en-US" altLang="en-US" sz="2800">
                <a:ea typeface="SimSun" panose="02010600030101010101" pitchFamily="2" charset="-122"/>
              </a:rPr>
              <a:t>South Atlantic system tied the wholeBritish empire together economically</a:t>
            </a:r>
          </a:p>
          <a:p>
            <a:pPr marL="609600" indent="-609600" eaLnBrk="1" hangingPunct="1">
              <a:lnSpc>
                <a:spcPct val="90000"/>
              </a:lnSpc>
              <a:buFontTx/>
              <a:buNone/>
            </a:pPr>
            <a:r>
              <a:rPr lang="en-US" altLang="en-US" sz="2800">
                <a:ea typeface="SimSun" panose="02010600030101010101" pitchFamily="2" charset="-122"/>
              </a:rPr>
              <a:t>2. West Indian trade created the first American merchant fortunes and the first urban industries—in particular, shipbuilding and the distilling of rum from West Indies sugar.</a:t>
            </a:r>
          </a:p>
          <a:p>
            <a:pPr marL="609600" indent="-609600" eaLnBrk="1" hangingPunct="1">
              <a:lnSpc>
                <a:spcPct val="90000"/>
              </a:lnSpc>
              <a:buFontTx/>
              <a:buNone/>
            </a:pPr>
            <a:r>
              <a:rPr lang="en-US" altLang="en-US" sz="2800">
                <a:ea typeface="SimSun" panose="02010600030101010101" pitchFamily="2" charset="-122"/>
              </a:rPr>
              <a:t>3. A small group of wealthy landowners and merchants formed the top rank of the seaport society.</a:t>
            </a:r>
          </a:p>
          <a:p>
            <a:pPr marL="609600" indent="-609600" eaLnBrk="1" hangingPunct="1">
              <a:lnSpc>
                <a:spcPct val="90000"/>
              </a:lnSpc>
              <a:buFontTx/>
              <a:buNone/>
            </a:pPr>
            <a:r>
              <a:rPr lang="en-US" altLang="en-US" sz="2800">
                <a:ea typeface="SimSun" panose="02010600030101010101" pitchFamily="2" charset="-122"/>
              </a:rPr>
              <a:t>4. Artisan and shopkeeper families formed the middle ranks of seaport society, and laboring men, women, and children formed the lowest ranks.</a:t>
            </a:r>
          </a:p>
          <a:p>
            <a:pPr marL="609600" indent="-609600" eaLnBrk="1" hangingPunct="1">
              <a:lnSpc>
                <a:spcPct val="90000"/>
              </a:lnSpc>
            </a:pPr>
            <a:endParaRPr lang="en-US" altLang="en-US" sz="2800">
              <a:ea typeface="SimSun" panose="02010600030101010101"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5">
            <a:extLst>
              <a:ext uri="{FF2B5EF4-FFF2-40B4-BE49-F238E27FC236}">
                <a16:creationId xmlns:a16="http://schemas.microsoft.com/office/drawing/2014/main" id="{C5913196-134B-2459-DCF1-7205C48D72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5BBDCC-FD03-CE46-9940-704880F18CED}" type="slidenum">
              <a:rPr lang="en-US" altLang="en-US" sz="1400"/>
              <a:pPr/>
              <a:t>35</a:t>
            </a:fld>
            <a:endParaRPr lang="en-US" altLang="en-US" sz="1400"/>
          </a:p>
        </p:txBody>
      </p:sp>
      <p:sp>
        <p:nvSpPr>
          <p:cNvPr id="37890" name="Rectangle 2">
            <a:extLst>
              <a:ext uri="{FF2B5EF4-FFF2-40B4-BE49-F238E27FC236}">
                <a16:creationId xmlns:a16="http://schemas.microsoft.com/office/drawing/2014/main" id="{B8A7FC74-053B-3542-1152-1428E91F4FEC}"/>
              </a:ext>
            </a:extLst>
          </p:cNvPr>
          <p:cNvSpPr>
            <a:spLocks noGrp="1" noChangeArrowheads="1"/>
          </p:cNvSpPr>
          <p:nvPr>
            <p:ph type="title"/>
          </p:nvPr>
        </p:nvSpPr>
        <p:spPr>
          <a:xfrm>
            <a:off x="0" y="609600"/>
            <a:ext cx="9144000" cy="1143000"/>
          </a:xfrm>
        </p:spPr>
        <p:txBody>
          <a:bodyPr/>
          <a:lstStyle/>
          <a:p>
            <a:pPr eaLnBrk="1" hangingPunct="1"/>
            <a:r>
              <a:rPr lang="en-US" altLang="en-US" sz="3600">
                <a:solidFill>
                  <a:schemeClr val="tx1"/>
                </a:solidFill>
                <a:ea typeface="SimSun" panose="02010600030101010101" pitchFamily="2" charset="-122"/>
              </a:rPr>
              <a:t>III. The New Politics of Empire, 1713–1750</a:t>
            </a:r>
            <a:br>
              <a:rPr lang="en-US" altLang="en-US" sz="3600">
                <a:solidFill>
                  <a:schemeClr val="tx1"/>
                </a:solidFill>
                <a:ea typeface="SimSun" panose="02010600030101010101" pitchFamily="2" charset="-122"/>
              </a:rPr>
            </a:br>
            <a:r>
              <a:rPr lang="en-US" altLang="en-US" sz="3600">
                <a:solidFill>
                  <a:schemeClr val="tx1"/>
                </a:solidFill>
                <a:ea typeface="SimSun" panose="02010600030101010101" pitchFamily="2" charset="-122"/>
              </a:rPr>
              <a:t>A. The Rise of Colonial Assemblies</a:t>
            </a:r>
            <a:br>
              <a:rPr lang="en-US" altLang="en-US">
                <a:solidFill>
                  <a:schemeClr val="tx1"/>
                </a:solidFill>
                <a:ea typeface="SimSun" panose="02010600030101010101" pitchFamily="2" charset="-122"/>
              </a:rPr>
            </a:br>
            <a:endParaRPr lang="en-US" altLang="en-US">
              <a:solidFill>
                <a:schemeClr val="tx1"/>
              </a:solidFill>
              <a:ea typeface="SimSun" panose="02010600030101010101" pitchFamily="2" charset="-122"/>
            </a:endParaRPr>
          </a:p>
        </p:txBody>
      </p:sp>
      <p:sp>
        <p:nvSpPr>
          <p:cNvPr id="37891" name="Rectangle 3">
            <a:extLst>
              <a:ext uri="{FF2B5EF4-FFF2-40B4-BE49-F238E27FC236}">
                <a16:creationId xmlns:a16="http://schemas.microsoft.com/office/drawing/2014/main" id="{E711B7CB-643F-9404-20F9-1F610CB8D249}"/>
              </a:ext>
            </a:extLst>
          </p:cNvPr>
          <p:cNvSpPr>
            <a:spLocks noGrp="1" noChangeArrowheads="1"/>
          </p:cNvSpPr>
          <p:nvPr>
            <p:ph type="body" idx="1"/>
          </p:nvPr>
        </p:nvSpPr>
        <p:spPr>
          <a:xfrm>
            <a:off x="0" y="1600200"/>
            <a:ext cx="9144000" cy="4114800"/>
          </a:xfrm>
        </p:spPr>
        <p:txBody>
          <a:bodyPr/>
          <a:lstStyle/>
          <a:p>
            <a:pPr marL="533400" indent="-533400" eaLnBrk="1" hangingPunct="1">
              <a:lnSpc>
                <a:spcPct val="90000"/>
              </a:lnSpc>
              <a:buFontTx/>
              <a:buAutoNum type="arabicPeriod"/>
            </a:pPr>
            <a:r>
              <a:rPr lang="en-US" altLang="en-US" sz="2800">
                <a:ea typeface="SimSun" panose="02010600030101010101" pitchFamily="2" charset="-122"/>
              </a:rPr>
              <a:t>American representative assemblies also wished to limit the powers of the crown and maintain their authority over taxes.</a:t>
            </a:r>
          </a:p>
          <a:p>
            <a:pPr marL="533400" indent="-533400" eaLnBrk="1" hangingPunct="1">
              <a:lnSpc>
                <a:spcPct val="90000"/>
              </a:lnSpc>
              <a:buFontTx/>
              <a:buAutoNum type="arabicPeriod"/>
            </a:pPr>
            <a:r>
              <a:rPr lang="en-US" altLang="en-US" sz="2800">
                <a:ea typeface="SimSun" panose="02010600030101010101" pitchFamily="2" charset="-122"/>
              </a:rPr>
              <a:t>The colonial legislatures gradually won partial control of the budget and the appointment of local officials.</a:t>
            </a:r>
          </a:p>
          <a:p>
            <a:pPr marL="533400" indent="-533400" eaLnBrk="1" hangingPunct="1">
              <a:lnSpc>
                <a:spcPct val="90000"/>
              </a:lnSpc>
              <a:buFontTx/>
              <a:buAutoNum type="arabicPeriod"/>
            </a:pPr>
            <a:r>
              <a:rPr lang="en-US" altLang="en-US" sz="2800">
                <a:ea typeface="SimSun" panose="02010600030101010101" pitchFamily="2" charset="-122"/>
              </a:rPr>
              <a:t>The rising power of the colonial assemblies created an elitist rather than a democratic political system.</a:t>
            </a:r>
          </a:p>
          <a:p>
            <a:pPr marL="533400" indent="-533400" eaLnBrk="1" hangingPunct="1">
              <a:lnSpc>
                <a:spcPct val="90000"/>
              </a:lnSpc>
              <a:buFontTx/>
              <a:buAutoNum type="arabicPeriod"/>
            </a:pPr>
            <a:r>
              <a:rPr lang="en-US" altLang="en-US" sz="2800">
                <a:ea typeface="SimSun" panose="02010600030101010101" pitchFamily="2" charset="-122"/>
              </a:rPr>
              <a:t>1750s, most colonies had representative political institutions that were responsive to popular pressure and increasingly immune to GB control</a:t>
            </a:r>
          </a:p>
          <a:p>
            <a:pPr marL="533400" indent="-533400" eaLnBrk="1" hangingPunct="1">
              <a:lnSpc>
                <a:spcPct val="90000"/>
              </a:lnSpc>
              <a:buFontTx/>
              <a:buNone/>
            </a:pPr>
            <a:endParaRPr lang="en-US" altLang="en-US" sz="2800">
              <a:ea typeface="SimSun" panose="02010600030101010101" pitchFamily="2" charset="-122"/>
            </a:endParaRPr>
          </a:p>
          <a:p>
            <a:pPr marL="533400" indent="-533400" eaLnBrk="1" hangingPunct="1">
              <a:lnSpc>
                <a:spcPct val="90000"/>
              </a:lnSpc>
            </a:pPr>
            <a:endParaRPr lang="en-US" altLang="en-US" sz="2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Number Placeholder 5">
            <a:extLst>
              <a:ext uri="{FF2B5EF4-FFF2-40B4-BE49-F238E27FC236}">
                <a16:creationId xmlns:a16="http://schemas.microsoft.com/office/drawing/2014/main" id="{F75D147A-F190-E3BF-F082-8C7DE3A4036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5D08B1F-3A01-054F-9AAD-02CD75B0369D}" type="slidenum">
              <a:rPr lang="en-US" altLang="en-US" sz="1400"/>
              <a:pPr/>
              <a:t>36</a:t>
            </a:fld>
            <a:endParaRPr lang="en-US" altLang="en-US" sz="1400"/>
          </a:p>
        </p:txBody>
      </p:sp>
      <p:sp>
        <p:nvSpPr>
          <p:cNvPr id="38914" name="Rectangle 2">
            <a:extLst>
              <a:ext uri="{FF2B5EF4-FFF2-40B4-BE49-F238E27FC236}">
                <a16:creationId xmlns:a16="http://schemas.microsoft.com/office/drawing/2014/main" id="{20CA986A-5D57-79DF-5849-7FC43E47B574}"/>
              </a:ext>
            </a:extLst>
          </p:cNvPr>
          <p:cNvSpPr>
            <a:spLocks noGrp="1" noChangeArrowheads="1"/>
          </p:cNvSpPr>
          <p:nvPr>
            <p:ph type="title"/>
          </p:nvPr>
        </p:nvSpPr>
        <p:spPr/>
        <p:txBody>
          <a:bodyPr/>
          <a:lstStyle/>
          <a:p>
            <a:pPr eaLnBrk="1" hangingPunct="1"/>
            <a:r>
              <a:rPr lang="en-US" altLang="en-US">
                <a:solidFill>
                  <a:schemeClr val="tx1"/>
                </a:solidFill>
                <a:ea typeface="SimSun" panose="02010600030101010101" pitchFamily="2" charset="-122"/>
              </a:rPr>
              <a:t>B. Salutary Neglect</a:t>
            </a:r>
            <a:r>
              <a:rPr lang="en-US" altLang="en-US"/>
              <a:t>  </a:t>
            </a:r>
          </a:p>
        </p:txBody>
      </p:sp>
      <p:sp>
        <p:nvSpPr>
          <p:cNvPr id="38915" name="Rectangle 3">
            <a:extLst>
              <a:ext uri="{FF2B5EF4-FFF2-40B4-BE49-F238E27FC236}">
                <a16:creationId xmlns:a16="http://schemas.microsoft.com/office/drawing/2014/main" id="{E6BBD851-3EDB-8987-CA03-EA1DC83EC48E}"/>
              </a:ext>
            </a:extLst>
          </p:cNvPr>
          <p:cNvSpPr>
            <a:spLocks noGrp="1" noChangeArrowheads="1"/>
          </p:cNvSpPr>
          <p:nvPr>
            <p:ph type="body" idx="1"/>
          </p:nvPr>
        </p:nvSpPr>
        <p:spPr>
          <a:xfrm>
            <a:off x="0" y="1981200"/>
            <a:ext cx="9144000" cy="4114800"/>
          </a:xfrm>
        </p:spPr>
        <p:txBody>
          <a:bodyPr/>
          <a:lstStyle/>
          <a:p>
            <a:pPr eaLnBrk="1" hangingPunct="1">
              <a:buFontTx/>
              <a:buNone/>
            </a:pPr>
            <a:r>
              <a:rPr lang="en-US" altLang="en-US"/>
              <a:t>1. </a:t>
            </a:r>
            <a:r>
              <a:rPr lang="ja-JP" altLang="en-US">
                <a:ea typeface="SimSun" panose="02010600030101010101" pitchFamily="2" charset="-122"/>
              </a:rPr>
              <a:t>“</a:t>
            </a:r>
            <a:r>
              <a:rPr lang="en-US" altLang="ja-JP">
                <a:ea typeface="SimSun" panose="02010600030101010101" pitchFamily="2" charset="-122"/>
              </a:rPr>
              <a:t>Salutary neglect,</a:t>
            </a:r>
            <a:r>
              <a:rPr lang="ja-JP" altLang="en-US">
                <a:ea typeface="SimSun" panose="02010600030101010101" pitchFamily="2" charset="-122"/>
              </a:rPr>
              <a:t>”</a:t>
            </a:r>
            <a:r>
              <a:rPr lang="en-US" altLang="ja-JP">
                <a:ea typeface="SimSun" panose="02010600030101010101" pitchFamily="2" charset="-122"/>
              </a:rPr>
              <a:t>more relaxed royal supervision of internal colonial affairs </a:t>
            </a:r>
            <a:endParaRPr lang="en-US" altLang="en-US">
              <a:ea typeface="SimSun" panose="02010600030101010101"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5">
            <a:extLst>
              <a:ext uri="{FF2B5EF4-FFF2-40B4-BE49-F238E27FC236}">
                <a16:creationId xmlns:a16="http://schemas.microsoft.com/office/drawing/2014/main" id="{4971E544-FC78-5490-CA6A-6C6E02215A6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DF128AE-6199-694D-97A1-FF40ADD11668}" type="slidenum">
              <a:rPr lang="en-US" altLang="en-US" sz="1400"/>
              <a:pPr/>
              <a:t>37</a:t>
            </a:fld>
            <a:endParaRPr lang="en-US" altLang="en-US" sz="1400"/>
          </a:p>
        </p:txBody>
      </p:sp>
      <p:sp>
        <p:nvSpPr>
          <p:cNvPr id="39938" name="Rectangle 2">
            <a:extLst>
              <a:ext uri="{FF2B5EF4-FFF2-40B4-BE49-F238E27FC236}">
                <a16:creationId xmlns:a16="http://schemas.microsoft.com/office/drawing/2014/main" id="{3AAB0B2E-90C7-DE9E-EA95-BBB790B6B5EC}"/>
              </a:ext>
            </a:extLst>
          </p:cNvPr>
          <p:cNvSpPr>
            <a:spLocks noGrp="1" noChangeArrowheads="1"/>
          </p:cNvSpPr>
          <p:nvPr>
            <p:ph type="title"/>
          </p:nvPr>
        </p:nvSpPr>
        <p:spPr>
          <a:xfrm>
            <a:off x="0" y="609600"/>
            <a:ext cx="9144000" cy="1143000"/>
          </a:xfrm>
        </p:spPr>
        <p:txBody>
          <a:bodyPr/>
          <a:lstStyle/>
          <a:p>
            <a:pPr eaLnBrk="1" hangingPunct="1"/>
            <a:r>
              <a:rPr lang="en-US" altLang="en-US">
                <a:solidFill>
                  <a:schemeClr val="tx1"/>
                </a:solidFill>
                <a:ea typeface="SimSun" panose="02010600030101010101" pitchFamily="2" charset="-122"/>
              </a:rPr>
              <a:t>C. Protecting the Mercantile System of Trade</a:t>
            </a:r>
            <a:br>
              <a:rPr lang="en-US" altLang="en-US">
                <a:solidFill>
                  <a:schemeClr val="tx1"/>
                </a:solidFill>
                <a:ea typeface="SimSun" panose="02010600030101010101" pitchFamily="2" charset="-122"/>
              </a:rPr>
            </a:br>
            <a:endParaRPr lang="en-US" altLang="en-US">
              <a:solidFill>
                <a:schemeClr val="tx1"/>
              </a:solidFill>
              <a:ea typeface="SimSun" panose="02010600030101010101" pitchFamily="2" charset="-122"/>
            </a:endParaRPr>
          </a:p>
        </p:txBody>
      </p:sp>
      <p:sp>
        <p:nvSpPr>
          <p:cNvPr id="39939" name="Rectangle 3">
            <a:extLst>
              <a:ext uri="{FF2B5EF4-FFF2-40B4-BE49-F238E27FC236}">
                <a16:creationId xmlns:a16="http://schemas.microsoft.com/office/drawing/2014/main" id="{CFA06EC0-0DAA-90AA-9C4A-55F87F414431}"/>
              </a:ext>
            </a:extLst>
          </p:cNvPr>
          <p:cNvSpPr>
            <a:spLocks noGrp="1" noChangeArrowheads="1"/>
          </p:cNvSpPr>
          <p:nvPr>
            <p:ph type="body" idx="1"/>
          </p:nvPr>
        </p:nvSpPr>
        <p:spPr>
          <a:xfrm>
            <a:off x="0" y="1981200"/>
            <a:ext cx="9144000" cy="4114800"/>
          </a:xfrm>
        </p:spPr>
        <p:txBody>
          <a:bodyPr/>
          <a:lstStyle/>
          <a:p>
            <a:pPr eaLnBrk="1" hangingPunct="1">
              <a:lnSpc>
                <a:spcPct val="90000"/>
              </a:lnSpc>
              <a:buFontTx/>
              <a:buNone/>
            </a:pPr>
            <a:r>
              <a:rPr lang="en-US" altLang="en-US" sz="2800">
                <a:ea typeface="SimSun" panose="02010600030101010101" pitchFamily="2" charset="-122"/>
              </a:rPr>
              <a:t>1. Colonial merchants took advantage of a loophole</a:t>
            </a:r>
          </a:p>
          <a:p>
            <a:pPr eaLnBrk="1" hangingPunct="1">
              <a:lnSpc>
                <a:spcPct val="90000"/>
              </a:lnSpc>
              <a:buFontTx/>
              <a:buNone/>
            </a:pPr>
            <a:r>
              <a:rPr lang="en-US" altLang="en-US" sz="2800">
                <a:ea typeface="SimSun" panose="02010600030101010101" pitchFamily="2" charset="-122"/>
              </a:rPr>
              <a:t> in the Navigation Acts that allowed Americans</a:t>
            </a:r>
          </a:p>
          <a:p>
            <a:pPr eaLnBrk="1" hangingPunct="1">
              <a:lnSpc>
                <a:spcPct val="90000"/>
              </a:lnSpc>
              <a:buFontTx/>
              <a:buNone/>
            </a:pPr>
            <a:r>
              <a:rPr lang="en-US" altLang="en-US" sz="2800">
                <a:ea typeface="SimSun" panose="02010600030101010101" pitchFamily="2" charset="-122"/>
              </a:rPr>
              <a:t> to own ships and transport goods. </a:t>
            </a:r>
          </a:p>
          <a:p>
            <a:pPr eaLnBrk="1" hangingPunct="1">
              <a:lnSpc>
                <a:spcPct val="90000"/>
              </a:lnSpc>
              <a:buFontTx/>
              <a:buNone/>
            </a:pPr>
            <a:r>
              <a:rPr lang="en-US" altLang="en-US" sz="2800">
                <a:ea typeface="SimSun" panose="02010600030101010101" pitchFamily="2" charset="-122"/>
              </a:rPr>
              <a:t>2. The Molasses Act of 1733 placed a high tariff on imports of cheap French molasses to make British molasses competitive, but sugar prices rose in the late 1730s, so the act was not enforced.</a:t>
            </a:r>
          </a:p>
          <a:p>
            <a:pPr eaLnBrk="1" hangingPunct="1">
              <a:lnSpc>
                <a:spcPct val="90000"/>
              </a:lnSpc>
              <a:buFontTx/>
              <a:buNone/>
            </a:pPr>
            <a:r>
              <a:rPr lang="en-US" altLang="en-US" sz="2800">
                <a:ea typeface="SimSun" panose="02010600030101010101" pitchFamily="2" charset="-122"/>
              </a:rPr>
              <a:t>3. The Currency Act (1751) prevented colonies from establishing new land banks and prohibited the use of public currency to pay private debts. </a:t>
            </a:r>
            <a:endParaRPr lang="en-US" altLang="en-US" sz="28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Number Placeholder 5">
            <a:extLst>
              <a:ext uri="{FF2B5EF4-FFF2-40B4-BE49-F238E27FC236}">
                <a16:creationId xmlns:a16="http://schemas.microsoft.com/office/drawing/2014/main" id="{6880AB62-DA0A-69AF-6C82-55E77B1798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E35319-4E70-7549-98CF-C93755CA1E0F}" type="slidenum">
              <a:rPr lang="en-US" altLang="en-US" sz="1400"/>
              <a:pPr/>
              <a:t>38</a:t>
            </a:fld>
            <a:endParaRPr lang="en-US" altLang="en-US" sz="1400"/>
          </a:p>
        </p:txBody>
      </p:sp>
      <p:sp>
        <p:nvSpPr>
          <p:cNvPr id="40962" name="Rectangle 2">
            <a:extLst>
              <a:ext uri="{FF2B5EF4-FFF2-40B4-BE49-F238E27FC236}">
                <a16:creationId xmlns:a16="http://schemas.microsoft.com/office/drawing/2014/main" id="{E7B55DF0-C638-E523-ED62-30544B849391}"/>
              </a:ext>
            </a:extLst>
          </p:cNvPr>
          <p:cNvSpPr>
            <a:spLocks noGrp="1" noChangeArrowheads="1"/>
          </p:cNvSpPr>
          <p:nvPr>
            <p:ph type="title"/>
          </p:nvPr>
        </p:nvSpPr>
        <p:spPr>
          <a:xfrm>
            <a:off x="0" y="609600"/>
            <a:ext cx="8839200" cy="1143000"/>
          </a:xfrm>
        </p:spPr>
        <p:txBody>
          <a:bodyPr/>
          <a:lstStyle/>
          <a:p>
            <a:pPr eaLnBrk="1" hangingPunct="1"/>
            <a:r>
              <a:rPr lang="en-US" altLang="en-US">
                <a:solidFill>
                  <a:schemeClr val="tx1"/>
                </a:solidFill>
                <a:ea typeface="SimSun" panose="02010600030101010101" pitchFamily="2" charset="-122"/>
              </a:rPr>
              <a:t>C. Protecting the Mercantile System of Trade</a:t>
            </a:r>
            <a:br>
              <a:rPr lang="en-US" altLang="en-US">
                <a:solidFill>
                  <a:schemeClr val="tx1"/>
                </a:solidFill>
                <a:ea typeface="SimSun" panose="02010600030101010101" pitchFamily="2" charset="-122"/>
              </a:rPr>
            </a:br>
            <a:endParaRPr lang="en-US" altLang="en-US">
              <a:solidFill>
                <a:schemeClr val="tx1"/>
              </a:solidFill>
              <a:ea typeface="SimSun" panose="02010600030101010101" pitchFamily="2" charset="-122"/>
            </a:endParaRPr>
          </a:p>
        </p:txBody>
      </p:sp>
      <p:sp>
        <p:nvSpPr>
          <p:cNvPr id="40963" name="Rectangle 3">
            <a:extLst>
              <a:ext uri="{FF2B5EF4-FFF2-40B4-BE49-F238E27FC236}">
                <a16:creationId xmlns:a16="http://schemas.microsoft.com/office/drawing/2014/main" id="{179C3F49-0018-F29B-7C37-6F1D92784364}"/>
              </a:ext>
            </a:extLst>
          </p:cNvPr>
          <p:cNvSpPr>
            <a:spLocks noGrp="1" noChangeArrowheads="1"/>
          </p:cNvSpPr>
          <p:nvPr>
            <p:ph type="body" idx="1"/>
          </p:nvPr>
        </p:nvSpPr>
        <p:spPr>
          <a:xfrm>
            <a:off x="0" y="1981200"/>
            <a:ext cx="8839200" cy="4114800"/>
          </a:xfrm>
        </p:spPr>
        <p:txBody>
          <a:bodyPr/>
          <a:lstStyle/>
          <a:p>
            <a:pPr eaLnBrk="1" hangingPunct="1">
              <a:buFontTx/>
              <a:buNone/>
            </a:pPr>
            <a:r>
              <a:rPr lang="en-US" altLang="en-US" sz="2800">
                <a:ea typeface="SimSun" panose="02010600030101010101" pitchFamily="2" charset="-122"/>
              </a:rPr>
              <a:t>4. This was in response to abuse of the land bank system by some colonial assemblies who issued too much paper currency and then required merchants to accept the worthless paper as legal tender.</a:t>
            </a:r>
          </a:p>
          <a:p>
            <a:pPr eaLnBrk="1" hangingPunct="1">
              <a:buFontTx/>
              <a:buNone/>
            </a:pPr>
            <a:r>
              <a:rPr lang="en-US" altLang="en-US" sz="2800">
                <a:ea typeface="SimSun" panose="02010600030101010101" pitchFamily="2" charset="-122"/>
              </a:rPr>
              <a:t>5. In the 1740s, British officials vowed to replace oksalutary neglect with rigorous imperial control.</a:t>
            </a:r>
          </a:p>
          <a:p>
            <a:pPr eaLnBrk="1" hangingPunct="1"/>
            <a:endParaRPr lang="en-US" altLang="en-US" sz="2800"/>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3200</TotalTime>
  <Words>1763</Words>
  <Application>Microsoft Macintosh PowerPoint</Application>
  <PresentationFormat>On-screen Show (4:3)</PresentationFormat>
  <Paragraphs>176</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SimSun</vt:lpstr>
      <vt:lpstr>Arial</vt:lpstr>
      <vt:lpstr>Times New Roman</vt:lpstr>
      <vt:lpstr>Blank Presentation</vt:lpstr>
      <vt:lpstr>Chapter 3</vt:lpstr>
      <vt:lpstr>I The Politics of Empire, 1660–1713 A. The Restoration Colonies  </vt:lpstr>
      <vt:lpstr>A. The Restoration Colonies</vt:lpstr>
      <vt:lpstr>A.1. Restoration Colonies North of Virginia </vt:lpstr>
      <vt:lpstr>A.2. Restoration Colonies North of Virginia</vt:lpstr>
      <vt:lpstr>A.2. Restoration Colonies North of Virginia</vt:lpstr>
      <vt:lpstr>Amish Life</vt:lpstr>
      <vt:lpstr>Amish Life</vt:lpstr>
      <vt:lpstr>Amish Life</vt:lpstr>
      <vt:lpstr>Amish Life</vt:lpstr>
      <vt:lpstr>Amish Life</vt:lpstr>
      <vt:lpstr>Amish Life</vt:lpstr>
      <vt:lpstr>Amish Life</vt:lpstr>
      <vt:lpstr>Amish Life</vt:lpstr>
      <vt:lpstr>Amish Life</vt:lpstr>
      <vt:lpstr>Amish Life</vt:lpstr>
      <vt:lpstr>Amish Life</vt:lpstr>
      <vt:lpstr>Amish Life</vt:lpstr>
      <vt:lpstr>Amish Life</vt:lpstr>
      <vt:lpstr>Amish Life</vt:lpstr>
      <vt:lpstr>Amish Life</vt:lpstr>
      <vt:lpstr>B. From Mercantilism to Dominion</vt:lpstr>
      <vt:lpstr>B. From Mercantilism to Dominion</vt:lpstr>
      <vt:lpstr>C. The Glorious Revolution of 1688</vt:lpstr>
      <vt:lpstr> D. Imperial Wars and Native Peoples</vt:lpstr>
      <vt:lpstr>D. Imperial Wars and Native Peoples</vt:lpstr>
      <vt:lpstr>  </vt:lpstr>
      <vt:lpstr> A. The South Atlantic System</vt:lpstr>
      <vt:lpstr>B. Slavery in the Chesapeake and South Carolina </vt:lpstr>
      <vt:lpstr>B. Slavery in the Chesapeake and South Carolina</vt:lpstr>
      <vt:lpstr>C. African American Community and Resistance</vt:lpstr>
      <vt:lpstr>C. African American Community and Resistance</vt:lpstr>
      <vt:lpstr>D. The Southern Gentry</vt:lpstr>
      <vt:lpstr>E. The Northern Maritime Economy</vt:lpstr>
      <vt:lpstr>III. The New Politics of Empire, 1713–1750 A. The Rise of Colonial Assemblies </vt:lpstr>
      <vt:lpstr>B. Salutary Neglect  </vt:lpstr>
      <vt:lpstr>C. Protecting the Mercantile System of Trade </vt:lpstr>
      <vt:lpstr>C. Protecting the Mercantile System of Trade </vt:lpstr>
    </vt:vector>
  </TitlesOfParts>
  <Company>Mike  Hall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Henretta - Chapter 3</dc:title>
  <dc:creator>Mike  Hall</dc:creator>
  <cp:lastModifiedBy>Mike Hall</cp:lastModifiedBy>
  <cp:revision>10</cp:revision>
  <dcterms:created xsi:type="dcterms:W3CDTF">2007-06-07T18:18:33Z</dcterms:created>
  <dcterms:modified xsi:type="dcterms:W3CDTF">2025-08-13T17:20:35Z</dcterms:modified>
</cp:coreProperties>
</file>