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08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4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9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17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2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67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27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0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78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9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C84F3-0893-2F46-8567-4309494A4DD8}" type="datetimeFigureOut">
              <a:rPr lang="en-US" smtClean="0"/>
              <a:t>9/19/22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E9289-74F8-314E-B806-82718B130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74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2</a:t>
            </a:r>
            <a:br>
              <a:rPr lang="en-US" dirty="0"/>
            </a:br>
            <a:r>
              <a:rPr lang="en-US" b="1" dirty="0"/>
              <a:t>Britain and Its Colonies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98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I. The British background to colonization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 dirty="0"/>
              <a:t>Unique features of British development </a:t>
            </a:r>
          </a:p>
          <a:p>
            <a:pPr marL="0" indent="0">
              <a:buNone/>
            </a:pPr>
            <a:r>
              <a:rPr lang="en-US" dirty="0"/>
              <a:t>	1. Institutions that supported liberty </a:t>
            </a:r>
          </a:p>
          <a:p>
            <a:pPr lvl="1"/>
            <a:r>
              <a:rPr lang="en-US" dirty="0"/>
              <a:t>a. The House of Commons </a:t>
            </a:r>
          </a:p>
          <a:p>
            <a:pPr lvl="1"/>
            <a:r>
              <a:rPr lang="en-US" dirty="0"/>
              <a:t>b. The Magna </a:t>
            </a:r>
            <a:r>
              <a:rPr lang="en-US" dirty="0" err="1"/>
              <a:t>Carta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c. The Common Law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443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British background to colonization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2. Economic institutions that supported colonization </a:t>
            </a:r>
          </a:p>
          <a:p>
            <a:pPr marL="0" indent="0">
              <a:buNone/>
            </a:pPr>
            <a:r>
              <a:rPr lang="en-US" dirty="0"/>
              <a:t>	a. Joint-stock companies </a:t>
            </a:r>
          </a:p>
          <a:p>
            <a:pPr marL="0" indent="0">
              <a:buNone/>
            </a:pPr>
            <a:r>
              <a:rPr lang="en-US" dirty="0"/>
              <a:t>	b. The enclosure movement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49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British background to colonization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B. The development of the monarchy under the Stuarts </a:t>
            </a:r>
          </a:p>
          <a:p>
            <a:pPr marL="0" indent="0">
              <a:buNone/>
            </a:pPr>
            <a:r>
              <a:rPr lang="en-US" dirty="0"/>
              <a:t>	1. James I advanced ideas of Divine Right </a:t>
            </a:r>
          </a:p>
          <a:p>
            <a:pPr marL="0" indent="0">
              <a:buNone/>
            </a:pPr>
            <a:r>
              <a:rPr lang="en-US" dirty="0"/>
              <a:t>	2. Religious reforms under Charles I led to 	revolution </a:t>
            </a:r>
          </a:p>
          <a:p>
            <a:pPr marL="0" indent="0">
              <a:buNone/>
            </a:pPr>
            <a:r>
              <a:rPr lang="en-US" dirty="0"/>
              <a:t>	3. The Commonwealth and Protectorate </a:t>
            </a:r>
          </a:p>
          <a:p>
            <a:pPr marL="0" indent="0">
              <a:buNone/>
            </a:pPr>
            <a:r>
              <a:rPr lang="en-US" dirty="0"/>
              <a:t>	4. Restoration of Charles II </a:t>
            </a:r>
          </a:p>
          <a:p>
            <a:pPr marL="0" indent="0">
              <a:buNone/>
            </a:pPr>
            <a:r>
              <a:rPr lang="en-US" dirty="0"/>
              <a:t>	5. The Glorious Revolution deposed James II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3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II. Patterns of British colonization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A. Use of the joint-stock companies </a:t>
            </a:r>
          </a:p>
          <a:p>
            <a:pPr marL="0" indent="0">
              <a:buNone/>
            </a:pPr>
            <a:r>
              <a:rPr lang="en-US" dirty="0"/>
              <a:t>B. Differences between British and Spanish colonization</a:t>
            </a:r>
          </a:p>
          <a:p>
            <a:pPr marL="0" indent="0">
              <a:buNone/>
            </a:pPr>
            <a:r>
              <a:rPr lang="en-US" dirty="0"/>
              <a:t>	1. Government</a:t>
            </a:r>
          </a:p>
          <a:p>
            <a:pPr marL="0" indent="0">
              <a:buNone/>
            </a:pPr>
            <a:r>
              <a:rPr lang="en-US" dirty="0"/>
              <a:t>	2. Church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778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III. Settlement of the British colonies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lphaUcPeriod"/>
            </a:pPr>
            <a:r>
              <a:rPr lang="en-US" dirty="0"/>
              <a:t>Settling the Chesapeake</a:t>
            </a:r>
          </a:p>
          <a:p>
            <a:pPr marL="0" indent="0">
              <a:buNone/>
            </a:pPr>
            <a:r>
              <a:rPr lang="en-US" dirty="0"/>
              <a:t>	1. James I charters Virginia Company 1606.</a:t>
            </a:r>
          </a:p>
          <a:p>
            <a:pPr marL="0" indent="0">
              <a:buNone/>
            </a:pPr>
            <a:r>
              <a:rPr lang="en-US" dirty="0"/>
              <a:t>	2. May 1607 105 man reach Virginia.</a:t>
            </a:r>
          </a:p>
          <a:p>
            <a:pPr marL="0" indent="0">
              <a:buNone/>
            </a:pPr>
            <a:r>
              <a:rPr lang="en-US" dirty="0"/>
              <a:t>	3. Gold, silver, other minerals.</a:t>
            </a:r>
          </a:p>
          <a:p>
            <a:pPr marL="0" indent="0">
              <a:buNone/>
            </a:pPr>
            <a:r>
              <a:rPr lang="en-US" dirty="0"/>
              <a:t>	4. Purpose:  Make a profit</a:t>
            </a:r>
          </a:p>
          <a:p>
            <a:pPr marL="0" indent="0">
              <a:buNone/>
            </a:pPr>
            <a:r>
              <a:rPr lang="en-US" dirty="0"/>
              <a:t>	5. Settle along the James River.</a:t>
            </a:r>
          </a:p>
          <a:p>
            <a:pPr marL="0" indent="0">
              <a:buNone/>
            </a:pPr>
            <a:r>
              <a:rPr lang="en-US" dirty="0"/>
              <a:t>	6. Laborers and gentlemen – no farmers.</a:t>
            </a:r>
          </a:p>
          <a:p>
            <a:pPr marL="0" indent="0">
              <a:buNone/>
            </a:pPr>
            <a:r>
              <a:rPr lang="en-US" dirty="0"/>
              <a:t>	7. Large number of indentured servants.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2233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Settlement of the British colonies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Founding of Jamestown </a:t>
            </a:r>
          </a:p>
          <a:p>
            <a:pPr marL="0" indent="0">
              <a:buNone/>
            </a:pPr>
            <a:r>
              <a:rPr lang="en-US" dirty="0"/>
              <a:t>2. Powhatan and the Virginia Indians </a:t>
            </a:r>
          </a:p>
          <a:p>
            <a:pPr marL="0" indent="0">
              <a:buNone/>
            </a:pPr>
            <a:r>
              <a:rPr lang="en-US" dirty="0"/>
              <a:t>3. Captain John Smith 1608-1609</a:t>
            </a:r>
          </a:p>
          <a:p>
            <a:pPr marL="0" indent="0">
              <a:buNone/>
            </a:pPr>
            <a:r>
              <a:rPr lang="en-US" dirty="0"/>
              <a:t>4. Attempts to reinforce Jamestown: sporadic</a:t>
            </a:r>
          </a:p>
          <a:p>
            <a:pPr marL="0" indent="0">
              <a:buNone/>
            </a:pPr>
            <a:r>
              <a:rPr lang="en-US" dirty="0"/>
              <a:t>a. The “starving time” winter 1609-1610</a:t>
            </a:r>
          </a:p>
          <a:p>
            <a:pPr marL="0" indent="0">
              <a:buNone/>
            </a:pPr>
            <a:r>
              <a:rPr lang="en-US" dirty="0"/>
              <a:t>b. Lord De La </a:t>
            </a:r>
            <a:r>
              <a:rPr lang="en-US" dirty="0" err="1"/>
              <a:t>Warr’s</a:t>
            </a:r>
            <a:r>
              <a:rPr lang="en-US" dirty="0"/>
              <a:t> administration: war on 	Native Americans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63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Settlement of the British colonies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5. Tobacco </a:t>
            </a:r>
          </a:p>
          <a:p>
            <a:pPr marL="0" indent="0">
              <a:buNone/>
            </a:pPr>
            <a:r>
              <a:rPr lang="en-US" dirty="0"/>
              <a:t>6. Pocahontas </a:t>
            </a:r>
          </a:p>
          <a:p>
            <a:pPr marL="0" indent="0">
              <a:buNone/>
            </a:pPr>
            <a:r>
              <a:rPr lang="en-US" dirty="0"/>
              <a:t>	a. Saving John Smith </a:t>
            </a:r>
          </a:p>
          <a:p>
            <a:pPr marL="0" indent="0">
              <a:buNone/>
            </a:pPr>
            <a:r>
              <a:rPr lang="en-US" dirty="0"/>
              <a:t>	b. Marriage to John Rolfe </a:t>
            </a:r>
          </a:p>
          <a:p>
            <a:pPr marL="0" indent="0">
              <a:buNone/>
            </a:pPr>
            <a:r>
              <a:rPr lang="en-US" dirty="0"/>
              <a:t>	c. Death in England </a:t>
            </a:r>
          </a:p>
          <a:p>
            <a:pPr marL="0" indent="0">
              <a:buNone/>
            </a:pPr>
            <a:r>
              <a:rPr lang="en-US" dirty="0"/>
              <a:t>7. The </a:t>
            </a:r>
            <a:r>
              <a:rPr lang="en-US" dirty="0" err="1"/>
              <a:t>headright</a:t>
            </a:r>
            <a:r>
              <a:rPr lang="en-US" dirty="0"/>
              <a:t> policy 1619</a:t>
            </a:r>
          </a:p>
          <a:p>
            <a:pPr marL="0" indent="0">
              <a:buNone/>
            </a:pPr>
            <a:r>
              <a:rPr lang="en-US" dirty="0"/>
              <a:t>	a. Sir Edwin </a:t>
            </a:r>
            <a:r>
              <a:rPr lang="en-US" dirty="0" err="1"/>
              <a:t>Sandys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b. 50 acres per stockholder, per servant </a:t>
            </a:r>
          </a:p>
          <a:p>
            <a:pPr marL="0" indent="0">
              <a:buNone/>
            </a:pPr>
            <a:r>
              <a:rPr lang="en-US" dirty="0"/>
              <a:t>8. House of Burgesses 1619</a:t>
            </a:r>
          </a:p>
          <a:p>
            <a:pPr marL="0" indent="0">
              <a:buNone/>
            </a:pPr>
            <a:r>
              <a:rPr lang="en-US" dirty="0"/>
              <a:t>9. First Africans 1619</a:t>
            </a:r>
          </a:p>
          <a:p>
            <a:pPr marL="0" indent="0">
              <a:buNone/>
            </a:pPr>
            <a:r>
              <a:rPr lang="en-US" dirty="0"/>
              <a:t>10 Women arrive in Jamestown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626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Settlement of the British colonies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B. Problems in Virginia</a:t>
            </a:r>
          </a:p>
          <a:p>
            <a:pPr marL="0" indent="0">
              <a:buNone/>
            </a:pPr>
            <a:r>
              <a:rPr lang="en-US" dirty="0"/>
              <a:t>	1. Indian uprising of 1622 kills 350</a:t>
            </a:r>
          </a:p>
          <a:p>
            <a:pPr marL="0" indent="0">
              <a:buNone/>
            </a:pPr>
            <a:r>
              <a:rPr lang="en-US" dirty="0"/>
              <a:t>	2. 14,000 migrate since 1607 – 1624 					population stood at 1124.</a:t>
            </a:r>
          </a:p>
          <a:p>
            <a:pPr marL="0" indent="0">
              <a:buNone/>
            </a:pPr>
            <a:r>
              <a:rPr lang="en-US" dirty="0"/>
              <a:t>	3. Virginia Company dissolved – Royal colony </a:t>
            </a:r>
          </a:p>
        </p:txBody>
      </p:sp>
    </p:spTree>
    <p:extLst>
      <p:ext uri="{BB962C8B-B14F-4D97-AF65-F5344CB8AC3E}">
        <p14:creationId xmlns:p14="http://schemas.microsoft.com/office/powerpoint/2010/main" val="2909144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Settlement of the British colonies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C. Bacon’s Rebellion</a:t>
            </a:r>
          </a:p>
          <a:p>
            <a:pPr marL="0" indent="0">
              <a:buNone/>
            </a:pPr>
            <a:r>
              <a:rPr lang="en-US" dirty="0"/>
              <a:t>	1. William Berkley governor 1642-1676</a:t>
            </a:r>
          </a:p>
          <a:p>
            <a:pPr marL="0" indent="0">
              <a:buNone/>
            </a:pPr>
            <a:r>
              <a:rPr lang="en-US" dirty="0"/>
              <a:t>	2. Planters gain control</a:t>
            </a:r>
          </a:p>
          <a:p>
            <a:pPr marL="0" indent="0">
              <a:buNone/>
            </a:pPr>
            <a:r>
              <a:rPr lang="en-US" dirty="0"/>
              <a:t>	3. Large landless class (1/4 of all free whites)</a:t>
            </a:r>
          </a:p>
          <a:p>
            <a:pPr marL="0" indent="0">
              <a:buNone/>
            </a:pPr>
            <a:r>
              <a:rPr lang="en-US" dirty="0"/>
              <a:t>	4. Social chaos</a:t>
            </a:r>
          </a:p>
          <a:p>
            <a:pPr marL="0" indent="0">
              <a:buNone/>
            </a:pPr>
            <a:r>
              <a:rPr lang="en-US" dirty="0"/>
              <a:t>	5. Laws passed to suppress crime.</a:t>
            </a:r>
          </a:p>
          <a:p>
            <a:pPr marL="0" indent="0">
              <a:buNone/>
            </a:pPr>
            <a:r>
              <a:rPr lang="en-US" dirty="0"/>
              <a:t>	6. Rights taken from landless class</a:t>
            </a:r>
          </a:p>
          <a:p>
            <a:pPr marL="0" indent="0">
              <a:buNone/>
            </a:pPr>
            <a:r>
              <a:rPr lang="en-US" dirty="0"/>
              <a:t>	7. Landless move to frontier – Indian trouble</a:t>
            </a:r>
          </a:p>
          <a:p>
            <a:pPr marL="0" indent="0">
              <a:buNone/>
            </a:pPr>
            <a:r>
              <a:rPr lang="en-US" dirty="0"/>
              <a:t>	8. 1670s class tension and tensions with Indians. </a:t>
            </a:r>
          </a:p>
        </p:txBody>
      </p:sp>
    </p:spTree>
    <p:extLst>
      <p:ext uri="{BB962C8B-B14F-4D97-AF65-F5344CB8AC3E}">
        <p14:creationId xmlns:p14="http://schemas.microsoft.com/office/powerpoint/2010/main" val="2589088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Settlement of the British colonies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C. Bacon’s Rebellion</a:t>
            </a:r>
          </a:p>
          <a:p>
            <a:pPr marL="0" indent="0">
              <a:buNone/>
            </a:pPr>
            <a:r>
              <a:rPr lang="en-US" dirty="0"/>
              <a:t>	1. 1676 Bacon leads local militia against 	Berkley’s intent</a:t>
            </a:r>
          </a:p>
          <a:p>
            <a:pPr marL="0" indent="0">
              <a:buNone/>
            </a:pPr>
            <a:r>
              <a:rPr lang="en-US" dirty="0"/>
              <a:t>	2. Bacon kills Indians, raids plantations</a:t>
            </a:r>
          </a:p>
          <a:p>
            <a:pPr marL="0" indent="0">
              <a:buNone/>
            </a:pPr>
            <a:r>
              <a:rPr lang="en-US" dirty="0"/>
              <a:t>	3. Bacon attacks Jamestown</a:t>
            </a:r>
          </a:p>
          <a:p>
            <a:pPr marL="0" indent="0">
              <a:buNone/>
            </a:pPr>
            <a:r>
              <a:rPr lang="en-US" dirty="0"/>
              <a:t>	4. Berkeley flees Jamestown</a:t>
            </a:r>
          </a:p>
          <a:p>
            <a:pPr marL="0" indent="0">
              <a:buNone/>
            </a:pPr>
            <a:r>
              <a:rPr lang="en-US" dirty="0"/>
              <a:t>	5. Bacon dies of “swamp fever”</a:t>
            </a:r>
          </a:p>
          <a:p>
            <a:pPr marL="0" indent="0">
              <a:buNone/>
            </a:pPr>
            <a:r>
              <a:rPr lang="en-US" dirty="0"/>
              <a:t>	6. Berkeley regains control, punishes rebels, is 			recalled to England.</a:t>
            </a:r>
          </a:p>
        </p:txBody>
      </p:sp>
    </p:spTree>
    <p:extLst>
      <p:ext uri="{BB962C8B-B14F-4D97-AF65-F5344CB8AC3E}">
        <p14:creationId xmlns:p14="http://schemas.microsoft.com/office/powerpoint/2010/main" val="680284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Maryland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1634 settled by Lord Baltimore</a:t>
            </a:r>
          </a:p>
          <a:p>
            <a:pPr marL="514350" indent="-514350">
              <a:buAutoNum type="arabicPeriod"/>
            </a:pPr>
            <a:r>
              <a:rPr lang="en-US" dirty="0"/>
              <a:t>Refuge for English Catholics</a:t>
            </a:r>
          </a:p>
          <a:p>
            <a:pPr marL="514350" indent="-514350">
              <a:buAutoNum type="arabicPeriod"/>
            </a:pPr>
            <a:r>
              <a:rPr lang="en-US" dirty="0"/>
              <a:t>Proprietary colony</a:t>
            </a:r>
          </a:p>
          <a:p>
            <a:pPr marL="514350" indent="-514350">
              <a:buAutoNum type="arabicPeriod"/>
            </a:pPr>
            <a:r>
              <a:rPr lang="en-US" dirty="0"/>
              <a:t>Tobacco</a:t>
            </a:r>
          </a:p>
          <a:p>
            <a:pPr marL="514350" indent="-514350">
              <a:buAutoNum type="arabicPeriod"/>
            </a:pPr>
            <a:r>
              <a:rPr lang="en-US" dirty="0"/>
              <a:t>Coastline gives planters easy shipping</a:t>
            </a:r>
          </a:p>
          <a:p>
            <a:pPr marL="514350" indent="-514350">
              <a:buAutoNum type="arabicPeriod"/>
            </a:pPr>
            <a:r>
              <a:rPr lang="en-US" dirty="0"/>
              <a:t>Protestants settle faster than Catholics</a:t>
            </a:r>
          </a:p>
        </p:txBody>
      </p:sp>
    </p:spTree>
    <p:extLst>
      <p:ext uri="{BB962C8B-B14F-4D97-AF65-F5344CB8AC3E}">
        <p14:creationId xmlns:p14="http://schemas.microsoft.com/office/powerpoint/2010/main" val="1032002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Settling New England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lphaUcPeriod"/>
            </a:pPr>
            <a:r>
              <a:rPr lang="en-US" dirty="0"/>
              <a:t>New England</a:t>
            </a:r>
          </a:p>
          <a:p>
            <a:pPr marL="0" indent="0">
              <a:buNone/>
            </a:pPr>
            <a:r>
              <a:rPr lang="en-US" dirty="0"/>
              <a:t>	1. Puritans</a:t>
            </a:r>
          </a:p>
          <a:p>
            <a:pPr marL="0" indent="0">
              <a:buNone/>
            </a:pPr>
            <a:r>
              <a:rPr lang="en-US" dirty="0"/>
              <a:t>	2. Middle class families</a:t>
            </a:r>
          </a:p>
          <a:p>
            <a:pPr marL="0" indent="0">
              <a:buNone/>
            </a:pPr>
            <a:r>
              <a:rPr lang="en-US" dirty="0"/>
              <a:t>	3. People pay their own way over</a:t>
            </a:r>
          </a:p>
          <a:p>
            <a:pPr marL="0" indent="0">
              <a:buNone/>
            </a:pPr>
            <a:r>
              <a:rPr lang="en-US" dirty="0"/>
              <a:t>	4. Purpose: On a mission for God.</a:t>
            </a:r>
          </a:p>
          <a:p>
            <a:pPr marL="0" indent="0">
              <a:buNone/>
            </a:pPr>
            <a:r>
              <a:rPr lang="en-US" dirty="0"/>
              <a:t>	5. Fast population increase</a:t>
            </a:r>
          </a:p>
          <a:p>
            <a:pPr marL="0" indent="0">
              <a:buNone/>
            </a:pPr>
            <a:r>
              <a:rPr lang="en-US" dirty="0"/>
              <a:t>	6. More immigrate to Virginia, New England 		has greater population.</a:t>
            </a:r>
          </a:p>
        </p:txBody>
      </p:sp>
    </p:spTree>
    <p:extLst>
      <p:ext uri="{BB962C8B-B14F-4D97-AF65-F5344CB8AC3E}">
        <p14:creationId xmlns:p14="http://schemas.microsoft.com/office/powerpoint/2010/main" val="141246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Plymouth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/>
              <a:t>Settle in 1620</a:t>
            </a:r>
          </a:p>
          <a:p>
            <a:pPr marL="514350" indent="-514350">
              <a:buAutoNum type="arabicPeriod"/>
            </a:pPr>
            <a:r>
              <a:rPr lang="en-US" dirty="0"/>
              <a:t>Separatist Puritans – left the Church of England</a:t>
            </a:r>
          </a:p>
          <a:p>
            <a:pPr marL="514350" indent="-514350">
              <a:buAutoNum type="arabicPeriod"/>
            </a:pPr>
            <a:r>
              <a:rPr lang="en-US" dirty="0"/>
              <a:t>Persecuted band of Puritans</a:t>
            </a:r>
          </a:p>
          <a:p>
            <a:pPr marL="514350" indent="-514350">
              <a:buAutoNum type="arabicPeriod"/>
            </a:pPr>
            <a:r>
              <a:rPr lang="en-US" dirty="0"/>
              <a:t>King James I – 1604</a:t>
            </a:r>
          </a:p>
          <a:p>
            <a:pPr marL="514350" indent="-514350">
              <a:buAutoNum type="arabicPeriod"/>
            </a:pPr>
            <a:r>
              <a:rPr lang="en-US" dirty="0"/>
              <a:t>“Pilgrims” move to Holland, then to N. America</a:t>
            </a:r>
          </a:p>
          <a:p>
            <a:pPr marL="514350" indent="-514350">
              <a:buAutoNum type="arabicPeriod"/>
            </a:pPr>
            <a:r>
              <a:rPr lang="en-US" dirty="0"/>
              <a:t>William Bradford </a:t>
            </a:r>
          </a:p>
          <a:p>
            <a:pPr marL="514350" indent="-514350">
              <a:buAutoNum type="arabicPeriod"/>
            </a:pPr>
            <a:r>
              <a:rPr lang="en-US" dirty="0"/>
              <a:t>Mayflower Compact</a:t>
            </a:r>
          </a:p>
          <a:p>
            <a:pPr marL="514350" indent="-514350">
              <a:buAutoNum type="arabicPeriod"/>
            </a:pPr>
            <a:r>
              <a:rPr lang="en-US" dirty="0"/>
              <a:t>Squanto and founding Plymouth</a:t>
            </a:r>
          </a:p>
        </p:txBody>
      </p:sp>
    </p:spTree>
    <p:extLst>
      <p:ext uri="{BB962C8B-B14F-4D97-AF65-F5344CB8AC3E}">
        <p14:creationId xmlns:p14="http://schemas.microsoft.com/office/powerpoint/2010/main" val="4180639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Massachusetts (1630)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Charles I hates Puritans</a:t>
            </a:r>
          </a:p>
          <a:p>
            <a:pPr marL="514350" indent="-514350">
              <a:buAutoNum type="arabicPeriod"/>
            </a:pPr>
            <a:r>
              <a:rPr lang="en-US" dirty="0"/>
              <a:t>Charles I hates Parliament</a:t>
            </a:r>
          </a:p>
          <a:p>
            <a:pPr marL="514350" indent="-514350">
              <a:buAutoNum type="arabicPeriod"/>
            </a:pPr>
            <a:r>
              <a:rPr lang="en-US" dirty="0"/>
              <a:t>Puritans control Parliament</a:t>
            </a:r>
          </a:p>
          <a:p>
            <a:pPr marL="514350" indent="-514350">
              <a:buAutoNum type="arabicPeriod"/>
            </a:pPr>
            <a:r>
              <a:rPr lang="en-US" dirty="0"/>
              <a:t>Charles I closes Parliament 1629</a:t>
            </a:r>
          </a:p>
          <a:p>
            <a:pPr marL="514350" indent="-514350">
              <a:buAutoNum type="arabicPeriod"/>
            </a:pPr>
            <a:r>
              <a:rPr lang="en-US" dirty="0"/>
              <a:t>Fear spreads in Puritan community</a:t>
            </a:r>
          </a:p>
          <a:p>
            <a:pPr marL="514350" indent="-514350">
              <a:buAutoNum type="arabicPeriod"/>
            </a:pPr>
            <a:r>
              <a:rPr lang="en-US" dirty="0"/>
              <a:t>Charles I grants Massachusetts Bay Company a charter - 1629</a:t>
            </a:r>
          </a:p>
        </p:txBody>
      </p:sp>
    </p:spTree>
    <p:extLst>
      <p:ext uri="{BB962C8B-B14F-4D97-AF65-F5344CB8AC3E}">
        <p14:creationId xmlns:p14="http://schemas.microsoft.com/office/powerpoint/2010/main" val="2527354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Massachusetts (1630)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lphaUcPeriod"/>
            </a:pPr>
            <a:r>
              <a:rPr lang="en-US" dirty="0"/>
              <a:t>Founding Massachusetts</a:t>
            </a:r>
          </a:p>
          <a:p>
            <a:pPr marL="0" indent="0">
              <a:buNone/>
            </a:pPr>
            <a:r>
              <a:rPr lang="en-US" dirty="0"/>
              <a:t>	1. Winthrop leads </a:t>
            </a:r>
          </a:p>
          <a:p>
            <a:pPr marL="0" indent="0">
              <a:buNone/>
            </a:pPr>
            <a:r>
              <a:rPr lang="en-US" dirty="0"/>
              <a:t>	2. Mission: Provide a “City on a Hill”</a:t>
            </a:r>
          </a:p>
          <a:p>
            <a:pPr marL="0" indent="0">
              <a:buNone/>
            </a:pPr>
            <a:r>
              <a:rPr lang="en-US" dirty="0"/>
              <a:t>	3. When England fails, they can look to a 	“New England” as a model to rebuild.</a:t>
            </a:r>
          </a:p>
          <a:p>
            <a:pPr marL="0" indent="0">
              <a:buNone/>
            </a:pPr>
            <a:r>
              <a:rPr lang="en-US" dirty="0"/>
              <a:t>	4. What could blow the mission:</a:t>
            </a:r>
          </a:p>
          <a:p>
            <a:pPr marL="0" indent="0">
              <a:buNone/>
            </a:pPr>
            <a:r>
              <a:rPr lang="en-US" dirty="0"/>
              <a:t>		a. political dissenters </a:t>
            </a:r>
          </a:p>
          <a:p>
            <a:pPr marL="0" indent="0">
              <a:buNone/>
            </a:pPr>
            <a:r>
              <a:rPr lang="en-US" dirty="0"/>
              <a:t>		b. religious dissenters</a:t>
            </a:r>
          </a:p>
        </p:txBody>
      </p:sp>
    </p:spTree>
    <p:extLst>
      <p:ext uri="{BB962C8B-B14F-4D97-AF65-F5344CB8AC3E}">
        <p14:creationId xmlns:p14="http://schemas.microsoft.com/office/powerpoint/2010/main" val="3640288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Massachusetts (1630)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Trading company became provincial government – take charter with them.</a:t>
            </a:r>
          </a:p>
          <a:p>
            <a:pPr marL="514350" indent="-514350">
              <a:buAutoNum type="arabicPeriod"/>
            </a:pPr>
            <a:r>
              <a:rPr lang="en-US" dirty="0"/>
              <a:t>Many of the Puritans were lawyers. </a:t>
            </a:r>
          </a:p>
          <a:p>
            <a:pPr marL="514350" indent="-514350">
              <a:buAutoNum type="arabicPeriod"/>
            </a:pPr>
            <a:r>
              <a:rPr lang="en-US" dirty="0"/>
              <a:t>John Winthrop as colony’s leader </a:t>
            </a:r>
          </a:p>
          <a:p>
            <a:pPr marL="514350" indent="-514350">
              <a:buAutoNum type="arabicPeriod"/>
            </a:pPr>
            <a:r>
              <a:rPr lang="en-US" dirty="0"/>
              <a:t>The Great Migration</a:t>
            </a:r>
          </a:p>
          <a:p>
            <a:pPr marL="514350" indent="-514350">
              <a:buAutoNum type="arabicPeriod"/>
            </a:pPr>
            <a:r>
              <a:rPr lang="en-US" dirty="0"/>
              <a:t>Membership in Puritan (Congregationalist) Church for voting rights</a:t>
            </a:r>
          </a:p>
          <a:p>
            <a:pPr marL="514350" indent="-514350">
              <a:buAutoNum type="arabicPeriod"/>
            </a:pPr>
            <a:r>
              <a:rPr lang="en-US" dirty="0"/>
              <a:t>Set up representative body: General Court </a:t>
            </a:r>
          </a:p>
        </p:txBody>
      </p:sp>
    </p:spTree>
    <p:extLst>
      <p:ext uri="{BB962C8B-B14F-4D97-AF65-F5344CB8AC3E}">
        <p14:creationId xmlns:p14="http://schemas.microsoft.com/office/powerpoint/2010/main" val="1861082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Puritan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Known as Congregationalists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Religious experience required to join church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only know God through the Bible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Predestination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Nothing you can do to save yourself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Sermons are dry, read, and two hours long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 revival preaching – don’t trust human emotion.</a:t>
            </a:r>
          </a:p>
        </p:txBody>
      </p:sp>
    </p:spTree>
    <p:extLst>
      <p:ext uri="{BB962C8B-B14F-4D97-AF65-F5344CB8AC3E}">
        <p14:creationId xmlns:p14="http://schemas.microsoft.com/office/powerpoint/2010/main" val="611139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Religious dissent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lphaUcPeriod"/>
            </a:pPr>
            <a:r>
              <a:rPr lang="en-US" dirty="0"/>
              <a:t>Roger Williams (1636)</a:t>
            </a:r>
          </a:p>
          <a:p>
            <a:pPr marL="0" indent="0">
              <a:buNone/>
            </a:pPr>
            <a:r>
              <a:rPr lang="en-US" dirty="0"/>
              <a:t>	1. Baptist</a:t>
            </a:r>
          </a:p>
          <a:p>
            <a:pPr marL="0" indent="0">
              <a:buNone/>
            </a:pPr>
            <a:r>
              <a:rPr lang="en-US" dirty="0"/>
              <a:t>	2. Perfectionism and free will</a:t>
            </a:r>
          </a:p>
          <a:p>
            <a:pPr marL="0" indent="0">
              <a:buNone/>
            </a:pPr>
            <a:r>
              <a:rPr lang="en-US" dirty="0"/>
              <a:t>	3. If your salvation depends on God’s Grace 				alone, why have the church?</a:t>
            </a:r>
          </a:p>
          <a:p>
            <a:pPr marL="0" indent="0">
              <a:buNone/>
            </a:pPr>
            <a:r>
              <a:rPr lang="en-US" dirty="0"/>
              <a:t>	4. Land stolen from Indians</a:t>
            </a:r>
          </a:p>
          <a:p>
            <a:pPr marL="0" indent="0">
              <a:buNone/>
            </a:pPr>
            <a:r>
              <a:rPr lang="en-US" dirty="0"/>
              <a:t>	5. The king stole the land</a:t>
            </a:r>
          </a:p>
          <a:p>
            <a:pPr marL="0" indent="0">
              <a:buNone/>
            </a:pPr>
            <a:r>
              <a:rPr lang="en-US" dirty="0"/>
              <a:t>	6. This dissent threatens the charter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103344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Roger Williams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7. Radical separation between church and 			state.</a:t>
            </a:r>
          </a:p>
          <a:p>
            <a:pPr marL="0" indent="0">
              <a:buNone/>
            </a:pPr>
            <a:r>
              <a:rPr lang="en-US" dirty="0"/>
              <a:t>	8. Rejection of Massachusetts model</a:t>
            </a:r>
          </a:p>
          <a:p>
            <a:pPr marL="0" indent="0">
              <a:buNone/>
            </a:pPr>
            <a:r>
              <a:rPr lang="en-US" dirty="0"/>
              <a:t>	9. Against forced worship</a:t>
            </a:r>
          </a:p>
          <a:p>
            <a:pPr marL="0" indent="0">
              <a:buNone/>
            </a:pPr>
            <a:r>
              <a:rPr lang="en-US" dirty="0"/>
              <a:t>	10. Governments should be impartial to all 			religions</a:t>
            </a:r>
          </a:p>
          <a:p>
            <a:pPr marL="0" indent="0">
              <a:buNone/>
            </a:pPr>
            <a:r>
              <a:rPr lang="en-US" dirty="0"/>
              <a:t>	11. Individual conscious is most important</a:t>
            </a:r>
          </a:p>
          <a:p>
            <a:pPr marL="0" indent="0">
              <a:buNone/>
            </a:pPr>
            <a:r>
              <a:rPr lang="en-US" dirty="0"/>
              <a:t>	12. Exiled.  Founds Providence, </a:t>
            </a:r>
            <a:r>
              <a:rPr lang="en-US" u="sng" dirty="0"/>
              <a:t>Rhode Island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633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Anne Hutchinson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Another troublemaker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Brilliant, raised 13 children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Popular – discussed sermons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Claims to have direct revelation from God (Holy Spirit)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Went to General Court in 1637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Admits to direct revelation – blasphemy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Exiled to Rhode Island.  Followers found New Hampshire</a:t>
            </a:r>
          </a:p>
        </p:txBody>
      </p:sp>
    </p:spTree>
    <p:extLst>
      <p:ext uri="{BB962C8B-B14F-4D97-AF65-F5344CB8AC3E}">
        <p14:creationId xmlns:p14="http://schemas.microsoft.com/office/powerpoint/2010/main" val="323094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 of New England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Thomas Hooker and Connecticut – 1636</a:t>
            </a:r>
          </a:p>
          <a:p>
            <a:pPr marL="514350" indent="-514350">
              <a:buAutoNum type="arabicPeriod"/>
            </a:pPr>
            <a:r>
              <a:rPr lang="en-US" dirty="0"/>
              <a:t>John Mason – 1629 New Hampshire (colony in 1679)</a:t>
            </a:r>
          </a:p>
          <a:p>
            <a:pPr marL="514350" indent="-514350">
              <a:buAutoNum type="arabicPeriod"/>
            </a:pPr>
            <a:r>
              <a:rPr lang="en-US" dirty="0"/>
              <a:t>Fernando Gorges claims Maine </a:t>
            </a:r>
          </a:p>
          <a:p>
            <a:pPr marL="514350" indent="-514350">
              <a:buAutoNum type="arabicPeriod"/>
            </a:pPr>
            <a:r>
              <a:rPr lang="en-US" dirty="0"/>
              <a:t>1691 charter gives Maine to Massachusetts.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58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Indians in New England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Varied relationships due to trade.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Indians:  fragmented, disease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Offer little resistance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Pequot War 1637-38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Slaughter of the Pequots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Roger Williams gives warning.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Treaty of Hartford – 1638 </a:t>
            </a:r>
          </a:p>
        </p:txBody>
      </p:sp>
    </p:spTree>
    <p:extLst>
      <p:ext uri="{BB962C8B-B14F-4D97-AF65-F5344CB8AC3E}">
        <p14:creationId xmlns:p14="http://schemas.microsoft.com/office/powerpoint/2010/main" val="2081546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Indians in New England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King Philip’s War (</a:t>
            </a:r>
            <a:r>
              <a:rPr lang="en-US" dirty="0" err="1"/>
              <a:t>Metacomet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Resentment of Christian mission among Indians.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John </a:t>
            </a:r>
            <a:r>
              <a:rPr lang="en-US" dirty="0" err="1"/>
              <a:t>Sassamon</a:t>
            </a:r>
            <a:r>
              <a:rPr lang="en-US" dirty="0"/>
              <a:t> – 1674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Convict and hang three </a:t>
            </a:r>
            <a:r>
              <a:rPr lang="en-US" dirty="0" err="1"/>
              <a:t>Wampanoags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Wampanaogs</a:t>
            </a:r>
            <a:r>
              <a:rPr lang="en-US" dirty="0"/>
              <a:t> retaliate and burn Puritan farms – 1675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Wampanoags</a:t>
            </a:r>
            <a:r>
              <a:rPr lang="en-US" dirty="0"/>
              <a:t> make gains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Derive back in 1676. Puritans win war. </a:t>
            </a:r>
          </a:p>
        </p:txBody>
      </p:sp>
    </p:spTree>
    <p:extLst>
      <p:ext uri="{BB962C8B-B14F-4D97-AF65-F5344CB8AC3E}">
        <p14:creationId xmlns:p14="http://schemas.microsoft.com/office/powerpoint/2010/main" val="4102328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Carolinas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Proprietary colony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1669 first settlers - Charleston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West Indies sugar plantation English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Slavery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French Protestants settle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Friction develops between two groups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Black Beard’s Raid 1719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North and South Carolina – 1719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Slavery – Indians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Rice and sugar</a:t>
            </a:r>
          </a:p>
        </p:txBody>
      </p:sp>
    </p:spTree>
    <p:extLst>
      <p:ext uri="{BB962C8B-B14F-4D97-AF65-F5344CB8AC3E}">
        <p14:creationId xmlns:p14="http://schemas.microsoft.com/office/powerpoint/2010/main" val="21297810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Colonies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lphaUcPeriod"/>
            </a:pPr>
            <a:r>
              <a:rPr lang="en-US" dirty="0"/>
              <a:t>New Netherlands (New York)</a:t>
            </a:r>
          </a:p>
          <a:p>
            <a:pPr marL="0" indent="0">
              <a:buNone/>
            </a:pPr>
            <a:r>
              <a:rPr lang="en-US" dirty="0"/>
              <a:t>	1. Hudson – 1609</a:t>
            </a:r>
          </a:p>
          <a:p>
            <a:pPr marL="0" indent="0">
              <a:buNone/>
            </a:pPr>
            <a:r>
              <a:rPr lang="en-US" dirty="0"/>
              <a:t>	2. Manhattan in 1610 – fur trade</a:t>
            </a:r>
          </a:p>
          <a:p>
            <a:pPr marL="0" indent="0">
              <a:buNone/>
            </a:pPr>
            <a:r>
              <a:rPr lang="en-US" dirty="0"/>
              <a:t>	3. Becomes New Amsterdam</a:t>
            </a:r>
          </a:p>
          <a:p>
            <a:pPr marL="0" indent="0">
              <a:buNone/>
            </a:pPr>
            <a:r>
              <a:rPr lang="en-US" dirty="0"/>
              <a:t>	4. Control New Sweden in 1655</a:t>
            </a:r>
          </a:p>
          <a:p>
            <a:pPr marL="0" indent="0">
              <a:buNone/>
            </a:pPr>
            <a:r>
              <a:rPr lang="en-US" dirty="0"/>
              <a:t>	5. </a:t>
            </a:r>
            <a:r>
              <a:rPr lang="en-US" dirty="0" err="1"/>
              <a:t>Patroon</a:t>
            </a:r>
            <a:r>
              <a:rPr lang="en-US" dirty="0"/>
              <a:t> system</a:t>
            </a:r>
          </a:p>
          <a:p>
            <a:pPr marL="0" indent="0">
              <a:buNone/>
            </a:pPr>
            <a:r>
              <a:rPr lang="en-US" dirty="0"/>
              <a:t>	6. Absolute control of the governor</a:t>
            </a:r>
          </a:p>
          <a:p>
            <a:pPr marL="0" indent="0">
              <a:buNone/>
            </a:pPr>
            <a:r>
              <a:rPr lang="en-US" dirty="0"/>
              <a:t>	7. Dutch-English War </a:t>
            </a:r>
          </a:p>
          <a:p>
            <a:pPr marL="0" indent="0">
              <a:buNone/>
            </a:pPr>
            <a:r>
              <a:rPr lang="en-US" dirty="0"/>
              <a:t>	8. English take control in 1664 under James Duke 		of York.</a:t>
            </a:r>
          </a:p>
          <a:p>
            <a:pPr marL="0" indent="0">
              <a:buNone/>
            </a:pPr>
            <a:r>
              <a:rPr lang="en-US" dirty="0"/>
              <a:t>	9. Ethnic diversity</a:t>
            </a:r>
          </a:p>
        </p:txBody>
      </p:sp>
    </p:spTree>
    <p:extLst>
      <p:ext uri="{BB962C8B-B14F-4D97-AF65-F5344CB8AC3E}">
        <p14:creationId xmlns:p14="http://schemas.microsoft.com/office/powerpoint/2010/main" val="2945367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Colonies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B. New Jersey</a:t>
            </a:r>
          </a:p>
          <a:p>
            <a:pPr marL="0" indent="0">
              <a:buNone/>
            </a:pPr>
            <a:r>
              <a:rPr lang="en-US" dirty="0"/>
              <a:t>	1. Proprietors: Berkley and Carteret </a:t>
            </a:r>
          </a:p>
          <a:p>
            <a:pPr marL="0" indent="0">
              <a:buNone/>
            </a:pPr>
            <a:r>
              <a:rPr lang="en-US" dirty="0"/>
              <a:t>	2. 1676 divided (East and West Jersey)</a:t>
            </a:r>
          </a:p>
          <a:p>
            <a:pPr marL="0" indent="0">
              <a:buNone/>
            </a:pPr>
            <a:r>
              <a:rPr lang="en-US" dirty="0"/>
              <a:t>	3. Quakers buy it in 1682</a:t>
            </a:r>
          </a:p>
          <a:p>
            <a:pPr marL="0" indent="0">
              <a:buNone/>
            </a:pPr>
            <a:r>
              <a:rPr lang="en-US" dirty="0"/>
              <a:t>	4. Massive Quaker settlement begins.</a:t>
            </a:r>
          </a:p>
          <a:p>
            <a:pPr marL="0" indent="0">
              <a:buNone/>
            </a:pPr>
            <a:r>
              <a:rPr lang="en-US" dirty="0"/>
              <a:t>	5. Ethnic diversity:  English, Welch, Germans, 		Scots-Irish.</a:t>
            </a:r>
          </a:p>
          <a:p>
            <a:pPr marL="0" indent="0">
              <a:buNone/>
            </a:pPr>
            <a:r>
              <a:rPr lang="en-US" dirty="0"/>
              <a:t>	6. East and West Jersey united into a royal 				colony in 1702: New Jersey</a:t>
            </a:r>
          </a:p>
        </p:txBody>
      </p:sp>
    </p:spTree>
    <p:extLst>
      <p:ext uri="{BB962C8B-B14F-4D97-AF65-F5344CB8AC3E}">
        <p14:creationId xmlns:p14="http://schemas.microsoft.com/office/powerpoint/2010/main" val="29597571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Colonies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C. Pennsylvania</a:t>
            </a:r>
          </a:p>
          <a:p>
            <a:pPr marL="0" indent="0">
              <a:buNone/>
            </a:pPr>
            <a:r>
              <a:rPr lang="en-US" dirty="0"/>
              <a:t>	1. Quakers</a:t>
            </a:r>
          </a:p>
          <a:p>
            <a:pPr marL="0" indent="0">
              <a:buNone/>
            </a:pPr>
            <a:r>
              <a:rPr lang="en-US" dirty="0"/>
              <a:t>	2. George Fox founder in 1647</a:t>
            </a:r>
          </a:p>
          <a:p>
            <a:pPr marL="0" indent="0">
              <a:buNone/>
            </a:pPr>
            <a:r>
              <a:rPr lang="en-US" dirty="0"/>
              <a:t>	3. No sacraments or outward signs</a:t>
            </a:r>
          </a:p>
          <a:p>
            <a:pPr marL="0" indent="0">
              <a:buNone/>
            </a:pPr>
            <a:r>
              <a:rPr lang="en-US" dirty="0"/>
              <a:t>	4. Pacifists, refused to recognize titles, equality of the 	sexes, distained slavery, equality of all people</a:t>
            </a:r>
          </a:p>
          <a:p>
            <a:pPr marL="0" indent="0">
              <a:buNone/>
            </a:pPr>
            <a:r>
              <a:rPr lang="en-US" dirty="0"/>
              <a:t>	5. Penn gets land grant from Charles II</a:t>
            </a:r>
          </a:p>
          <a:p>
            <a:pPr marL="0" indent="0">
              <a:buNone/>
            </a:pPr>
            <a:r>
              <a:rPr lang="en-US" dirty="0"/>
              <a:t>	6. Quaker commonwealth – 1681</a:t>
            </a:r>
          </a:p>
          <a:p>
            <a:pPr marL="0" indent="0">
              <a:buNone/>
            </a:pPr>
            <a:r>
              <a:rPr lang="en-US" dirty="0"/>
              <a:t>	7. Philadelphia</a:t>
            </a:r>
          </a:p>
          <a:p>
            <a:pPr marL="0" indent="0">
              <a:buNone/>
            </a:pPr>
            <a:r>
              <a:rPr lang="en-US" dirty="0"/>
              <a:t>	8. Representative government, diversity, equality, pay 		Indians for land.</a:t>
            </a:r>
          </a:p>
          <a:p>
            <a:pPr marL="0" indent="0">
              <a:buNone/>
            </a:pPr>
            <a:r>
              <a:rPr lang="en-US" dirty="0"/>
              <a:t>	9. Gets grant in 1682 – Chartered as Delaware in 1704 </a:t>
            </a:r>
          </a:p>
        </p:txBody>
      </p:sp>
    </p:spTree>
    <p:extLst>
      <p:ext uri="{BB962C8B-B14F-4D97-AF65-F5344CB8AC3E}">
        <p14:creationId xmlns:p14="http://schemas.microsoft.com/office/powerpoint/2010/main" val="24881920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Georgia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Grant given in 1732.</a:t>
            </a:r>
          </a:p>
          <a:p>
            <a:pPr marL="514350" indent="-514350">
              <a:buAutoNum type="arabicPeriod"/>
            </a:pPr>
            <a:r>
              <a:rPr lang="en-US" dirty="0"/>
              <a:t>Buffer zone against Spanish and Indian attacks on Charleston.</a:t>
            </a:r>
          </a:p>
          <a:p>
            <a:pPr marL="514350" indent="-514350">
              <a:buAutoNum type="arabicPeriod"/>
            </a:pPr>
            <a:r>
              <a:rPr lang="en-US" dirty="0"/>
              <a:t>James Oglethorpe – Philanthropic project for English debtors</a:t>
            </a:r>
          </a:p>
          <a:p>
            <a:pPr marL="514350" indent="-514350">
              <a:buAutoNum type="arabicPeriod"/>
            </a:pPr>
            <a:r>
              <a:rPr lang="en-US" dirty="0"/>
              <a:t>Restrictions put on land holding, owning slaves, drinking rum</a:t>
            </a:r>
          </a:p>
          <a:p>
            <a:pPr marL="514350" indent="-514350">
              <a:buAutoNum type="arabicPeriod"/>
            </a:pPr>
            <a:r>
              <a:rPr lang="en-US" dirty="0"/>
              <a:t>Project fails and all restrictions are lifted.</a:t>
            </a:r>
          </a:p>
          <a:p>
            <a:pPr marL="514350" indent="-514350">
              <a:buAutoNum type="arabicPeriod"/>
            </a:pPr>
            <a:r>
              <a:rPr lang="en-US" dirty="0"/>
              <a:t>Becomes a royal colony in 1754</a:t>
            </a:r>
          </a:p>
          <a:p>
            <a:pPr marL="514350" indent="-514350">
              <a:buAutoNum type="arabicPeriod"/>
            </a:pPr>
            <a:r>
              <a:rPr lang="en-US" dirty="0"/>
              <a:t>Relatively pluralistic colony</a:t>
            </a:r>
          </a:p>
          <a:p>
            <a:pPr marL="514350" indent="-514350">
              <a:buAutoNum type="arabicPeriod"/>
            </a:pPr>
            <a:r>
              <a:rPr lang="en-US" dirty="0"/>
              <a:t>Savannah serves </a:t>
            </a:r>
            <a:r>
              <a:rPr lang="en-US"/>
              <a:t>as capital.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4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7217</TotalTime>
  <Words>1491</Words>
  <Application>Microsoft Macintosh PowerPoint</Application>
  <PresentationFormat>On-screen Show (4:3)</PresentationFormat>
  <Paragraphs>224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Chapter 2 Britain and Its Colonies </vt:lpstr>
      <vt:lpstr>I. The British background to colonization</vt:lpstr>
      <vt:lpstr>The British background to colonization</vt:lpstr>
      <vt:lpstr>The British background to colonization</vt:lpstr>
      <vt:lpstr>II. Patterns of British colonization </vt:lpstr>
      <vt:lpstr>III. Settlement of the British colonies </vt:lpstr>
      <vt:lpstr>Settlement of the British colonies </vt:lpstr>
      <vt:lpstr>Settlement of the British colonies </vt:lpstr>
      <vt:lpstr>Settlement of the British colonies </vt:lpstr>
      <vt:lpstr>Settlement of the British colonies </vt:lpstr>
      <vt:lpstr>Settlement of the British colonies </vt:lpstr>
      <vt:lpstr>Maryland</vt:lpstr>
      <vt:lpstr>Settling New England</vt:lpstr>
      <vt:lpstr>Plymouth</vt:lpstr>
      <vt:lpstr>Massachusetts (1630)</vt:lpstr>
      <vt:lpstr>Massachusetts (1630)</vt:lpstr>
      <vt:lpstr>Massachusetts (1630)</vt:lpstr>
      <vt:lpstr>Puritan Church</vt:lpstr>
      <vt:lpstr>Religious dissent</vt:lpstr>
      <vt:lpstr>Roger Williams </vt:lpstr>
      <vt:lpstr>Anne Hutchinson</vt:lpstr>
      <vt:lpstr>Expansion of New England</vt:lpstr>
      <vt:lpstr>Indians in New England</vt:lpstr>
      <vt:lpstr>Indians in New England</vt:lpstr>
      <vt:lpstr>The Carolinas</vt:lpstr>
      <vt:lpstr>Middle Colonies</vt:lpstr>
      <vt:lpstr>Middle Colonies</vt:lpstr>
      <vt:lpstr>Middle Colonies</vt:lpstr>
      <vt:lpstr>Georgia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Britain and Its Colonies </dc:title>
  <dc:creator>Michael Hall</dc:creator>
  <cp:lastModifiedBy>Mike Hall</cp:lastModifiedBy>
  <cp:revision>28</cp:revision>
  <dcterms:created xsi:type="dcterms:W3CDTF">2016-01-06T00:05:30Z</dcterms:created>
  <dcterms:modified xsi:type="dcterms:W3CDTF">2022-09-19T16:12:04Z</dcterms:modified>
</cp:coreProperties>
</file>